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handoutMasterIdLst>
    <p:handoutMasterId r:id="rId37"/>
  </p:handoutMasterIdLst>
  <p:sldIdLst>
    <p:sldId id="256" r:id="rId2"/>
    <p:sldId id="285" r:id="rId3"/>
    <p:sldId id="286" r:id="rId4"/>
    <p:sldId id="258" r:id="rId5"/>
    <p:sldId id="257" r:id="rId6"/>
    <p:sldId id="259" r:id="rId7"/>
    <p:sldId id="262" r:id="rId8"/>
    <p:sldId id="261" r:id="rId9"/>
    <p:sldId id="263" r:id="rId10"/>
    <p:sldId id="264" r:id="rId11"/>
    <p:sldId id="265" r:id="rId12"/>
    <p:sldId id="266" r:id="rId13"/>
    <p:sldId id="267" r:id="rId14"/>
    <p:sldId id="268" r:id="rId15"/>
    <p:sldId id="269" r:id="rId16"/>
    <p:sldId id="270" r:id="rId17"/>
    <p:sldId id="271" r:id="rId18"/>
    <p:sldId id="274" r:id="rId19"/>
    <p:sldId id="275" r:id="rId20"/>
    <p:sldId id="276" r:id="rId21"/>
    <p:sldId id="277" r:id="rId22"/>
    <p:sldId id="278" r:id="rId23"/>
    <p:sldId id="260" r:id="rId24"/>
    <p:sldId id="272" r:id="rId25"/>
    <p:sldId id="279" r:id="rId26"/>
    <p:sldId id="280" r:id="rId27"/>
    <p:sldId id="281" r:id="rId28"/>
    <p:sldId id="273" r:id="rId29"/>
    <p:sldId id="282" r:id="rId30"/>
    <p:sldId id="287" r:id="rId31"/>
    <p:sldId id="288" r:id="rId32"/>
    <p:sldId id="289" r:id="rId33"/>
    <p:sldId id="284" r:id="rId34"/>
    <p:sldId id="283" r:id="rId35"/>
  </p:sldIdLst>
  <p:sldSz cx="9144000" cy="6858000" type="screen4x3"/>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92" autoAdjust="0"/>
    <p:restoredTop sz="86449" autoAdjust="0"/>
  </p:normalViewPr>
  <p:slideViewPr>
    <p:cSldViewPr>
      <p:cViewPr varScale="1">
        <p:scale>
          <a:sx n="67" d="100"/>
          <a:sy n="67" d="100"/>
        </p:scale>
        <p:origin x="-984"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801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453F18D2-90CB-4C85-AD25-758CEBB33E25}" type="datetimeFigureOut">
              <a:rPr lang="en-NZ" smtClean="0"/>
              <a:t>15/04/2011</a:t>
            </a:fld>
            <a:endParaRPr lang="en-NZ"/>
          </a:p>
        </p:txBody>
      </p:sp>
      <p:sp>
        <p:nvSpPr>
          <p:cNvPr id="4" name="Footer Placeholder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F7CC7E18-ED78-4FD0-BFC3-A4CF31272979}" type="slidenum">
              <a:rPr lang="en-NZ" smtClean="0"/>
              <a:t>‹#›</a:t>
            </a:fld>
            <a:endParaRPr lang="en-NZ"/>
          </a:p>
        </p:txBody>
      </p:sp>
    </p:spTree>
    <p:extLst>
      <p:ext uri="{BB962C8B-B14F-4D97-AF65-F5344CB8AC3E}">
        <p14:creationId xmlns:p14="http://schemas.microsoft.com/office/powerpoint/2010/main" val="27509600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89EFBF80-2B4D-4366-8E57-39410BE72301}" type="datetimeFigureOut">
              <a:rPr lang="en-NZ" smtClean="0"/>
              <a:t>15/04/2011</a:t>
            </a:fld>
            <a:endParaRPr lang="en-NZ"/>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26983839-90A2-4D10-A746-BDE38DEB2C19}" type="slidenum">
              <a:rPr lang="en-NZ" smtClean="0"/>
              <a:t>‹#›</a:t>
            </a:fld>
            <a:endParaRPr lang="en-NZ"/>
          </a:p>
        </p:txBody>
      </p:sp>
    </p:spTree>
    <p:extLst>
      <p:ext uri="{BB962C8B-B14F-4D97-AF65-F5344CB8AC3E}">
        <p14:creationId xmlns:p14="http://schemas.microsoft.com/office/powerpoint/2010/main" val="37053858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6983839-90A2-4D10-A746-BDE38DEB2C19}" type="slidenum">
              <a:rPr lang="en-NZ" smtClean="0"/>
              <a:t>1</a:t>
            </a:fld>
            <a:endParaRPr lang="en-NZ"/>
          </a:p>
        </p:txBody>
      </p:sp>
    </p:spTree>
    <p:extLst>
      <p:ext uri="{BB962C8B-B14F-4D97-AF65-F5344CB8AC3E}">
        <p14:creationId xmlns:p14="http://schemas.microsoft.com/office/powerpoint/2010/main" val="42785798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6983839-90A2-4D10-A746-BDE38DEB2C19}" type="slidenum">
              <a:rPr lang="en-NZ" smtClean="0"/>
              <a:t>10</a:t>
            </a:fld>
            <a:endParaRPr lang="en-NZ"/>
          </a:p>
        </p:txBody>
      </p:sp>
    </p:spTree>
    <p:extLst>
      <p:ext uri="{BB962C8B-B14F-4D97-AF65-F5344CB8AC3E}">
        <p14:creationId xmlns:p14="http://schemas.microsoft.com/office/powerpoint/2010/main" val="30766803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6983839-90A2-4D10-A746-BDE38DEB2C19}" type="slidenum">
              <a:rPr lang="en-NZ" smtClean="0"/>
              <a:t>11</a:t>
            </a:fld>
            <a:endParaRPr lang="en-NZ"/>
          </a:p>
        </p:txBody>
      </p:sp>
    </p:spTree>
    <p:extLst>
      <p:ext uri="{BB962C8B-B14F-4D97-AF65-F5344CB8AC3E}">
        <p14:creationId xmlns:p14="http://schemas.microsoft.com/office/powerpoint/2010/main" val="13119413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6983839-90A2-4D10-A746-BDE38DEB2C19}" type="slidenum">
              <a:rPr lang="en-NZ" smtClean="0"/>
              <a:t>12</a:t>
            </a:fld>
            <a:endParaRPr lang="en-NZ"/>
          </a:p>
        </p:txBody>
      </p:sp>
    </p:spTree>
    <p:extLst>
      <p:ext uri="{BB962C8B-B14F-4D97-AF65-F5344CB8AC3E}">
        <p14:creationId xmlns:p14="http://schemas.microsoft.com/office/powerpoint/2010/main" val="33434587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6983839-90A2-4D10-A746-BDE38DEB2C19}" type="slidenum">
              <a:rPr lang="en-NZ" smtClean="0"/>
              <a:t>13</a:t>
            </a:fld>
            <a:endParaRPr lang="en-NZ"/>
          </a:p>
        </p:txBody>
      </p:sp>
    </p:spTree>
    <p:extLst>
      <p:ext uri="{BB962C8B-B14F-4D97-AF65-F5344CB8AC3E}">
        <p14:creationId xmlns:p14="http://schemas.microsoft.com/office/powerpoint/2010/main" val="38287562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26983839-90A2-4D10-A746-BDE38DEB2C19}" type="slidenum">
              <a:rPr lang="en-NZ" smtClean="0"/>
              <a:t>14</a:t>
            </a:fld>
            <a:endParaRPr lang="en-NZ"/>
          </a:p>
        </p:txBody>
      </p:sp>
    </p:spTree>
    <p:extLst>
      <p:ext uri="{BB962C8B-B14F-4D97-AF65-F5344CB8AC3E}">
        <p14:creationId xmlns:p14="http://schemas.microsoft.com/office/powerpoint/2010/main" val="4035896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6983839-90A2-4D10-A746-BDE38DEB2C19}" type="slidenum">
              <a:rPr lang="en-NZ" smtClean="0"/>
              <a:t>15</a:t>
            </a:fld>
            <a:endParaRPr lang="en-NZ"/>
          </a:p>
        </p:txBody>
      </p:sp>
    </p:spTree>
    <p:extLst>
      <p:ext uri="{BB962C8B-B14F-4D97-AF65-F5344CB8AC3E}">
        <p14:creationId xmlns:p14="http://schemas.microsoft.com/office/powerpoint/2010/main" val="37490119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6983839-90A2-4D10-A746-BDE38DEB2C19}" type="slidenum">
              <a:rPr lang="en-NZ" smtClean="0"/>
              <a:t>16</a:t>
            </a:fld>
            <a:endParaRPr lang="en-NZ"/>
          </a:p>
        </p:txBody>
      </p:sp>
    </p:spTree>
    <p:extLst>
      <p:ext uri="{BB962C8B-B14F-4D97-AF65-F5344CB8AC3E}">
        <p14:creationId xmlns:p14="http://schemas.microsoft.com/office/powerpoint/2010/main" val="29910470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6983839-90A2-4D10-A746-BDE38DEB2C19}" type="slidenum">
              <a:rPr lang="en-NZ" smtClean="0"/>
              <a:t>17</a:t>
            </a:fld>
            <a:endParaRPr lang="en-NZ"/>
          </a:p>
        </p:txBody>
      </p:sp>
    </p:spTree>
    <p:extLst>
      <p:ext uri="{BB962C8B-B14F-4D97-AF65-F5344CB8AC3E}">
        <p14:creationId xmlns:p14="http://schemas.microsoft.com/office/powerpoint/2010/main" val="38111294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How well do you know your learners? </a:t>
            </a:r>
          </a:p>
          <a:p>
            <a:r>
              <a:rPr lang="en-AU" dirty="0" smtClean="0"/>
              <a:t>Do you use their entrance data to plan your beginning of the year unit? </a:t>
            </a:r>
          </a:p>
          <a:p>
            <a:r>
              <a:rPr lang="en-AU" dirty="0" smtClean="0"/>
              <a:t>What do you know about their personal details – their cultural / religious backgrounds? </a:t>
            </a:r>
          </a:p>
          <a:p>
            <a:r>
              <a:rPr lang="en-AU" dirty="0" smtClean="0"/>
              <a:t>Their interests and their aspirations? Do you take time at the start of the year to find this out or are you driven by an assessment regime?</a:t>
            </a:r>
          </a:p>
          <a:p>
            <a:r>
              <a:rPr lang="en-AU" dirty="0" smtClean="0"/>
              <a:t>  Do you set reading and writing goals with the students based around formative assessment tasks?</a:t>
            </a:r>
          </a:p>
          <a:p>
            <a:r>
              <a:rPr lang="en-AU" dirty="0" smtClean="0"/>
              <a:t> Is building learning relationships the core focus of the start of your year’s English programme? </a:t>
            </a:r>
          </a:p>
          <a:p>
            <a:r>
              <a:rPr lang="en-AU" dirty="0" smtClean="0"/>
              <a:t>Do you regularly gather student feedback or student voice about the learning process and the learning context?</a:t>
            </a:r>
            <a:endParaRPr lang="en-NZ" dirty="0" smtClean="0"/>
          </a:p>
          <a:p>
            <a:endParaRPr lang="en-NZ" dirty="0"/>
          </a:p>
        </p:txBody>
      </p:sp>
      <p:sp>
        <p:nvSpPr>
          <p:cNvPr id="4" name="Slide Number Placeholder 3"/>
          <p:cNvSpPr>
            <a:spLocks noGrp="1"/>
          </p:cNvSpPr>
          <p:nvPr>
            <p:ph type="sldNum" sz="quarter" idx="10"/>
          </p:nvPr>
        </p:nvSpPr>
        <p:spPr/>
        <p:txBody>
          <a:bodyPr/>
          <a:lstStyle/>
          <a:p>
            <a:fld id="{26983839-90A2-4D10-A746-BDE38DEB2C19}" type="slidenum">
              <a:rPr lang="en-NZ" smtClean="0"/>
              <a:t>18</a:t>
            </a:fld>
            <a:endParaRPr lang="en-NZ"/>
          </a:p>
        </p:txBody>
      </p:sp>
    </p:spTree>
    <p:extLst>
      <p:ext uri="{BB962C8B-B14F-4D97-AF65-F5344CB8AC3E}">
        <p14:creationId xmlns:p14="http://schemas.microsoft.com/office/powerpoint/2010/main" val="19834565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 Do you resist planning your whole year’s course and avoid booking texts for the year prior to the start of the year and rather wait to see what the students’ interests are?</a:t>
            </a:r>
          </a:p>
          <a:p>
            <a:r>
              <a:rPr lang="en-AU" dirty="0" smtClean="0"/>
              <a:t> Do you allow the students to have a say in what the year’s programme could look like? Are you prepared to adapt your programme according to the learning needs and interests of your class?</a:t>
            </a:r>
          </a:p>
          <a:p>
            <a:r>
              <a:rPr lang="en-AU" dirty="0" smtClean="0"/>
              <a:t> Do you offer a choice of texts and not expect all the kids to do the same text at the same time? </a:t>
            </a:r>
          </a:p>
          <a:p>
            <a:r>
              <a:rPr lang="en-AU" dirty="0" smtClean="0"/>
              <a:t>Do you deliberately look for texts that reflect the lives and interests of the class and not just present them with the texts that you love doing?</a:t>
            </a:r>
          </a:p>
          <a:p>
            <a:r>
              <a:rPr lang="en-AU" dirty="0" smtClean="0"/>
              <a:t> Do you change the texts you teach from year to year and not just teach the same ones ‘</a:t>
            </a:r>
            <a:r>
              <a:rPr lang="en-AU" dirty="0" err="1" smtClean="0"/>
              <a:t>cos</a:t>
            </a:r>
            <a:r>
              <a:rPr lang="en-AU" dirty="0" smtClean="0"/>
              <a:t> that’s the resources that you have?</a:t>
            </a:r>
            <a:endParaRPr lang="en-NZ" dirty="0" smtClean="0"/>
          </a:p>
          <a:p>
            <a:endParaRPr lang="en-NZ" dirty="0"/>
          </a:p>
        </p:txBody>
      </p:sp>
      <p:sp>
        <p:nvSpPr>
          <p:cNvPr id="4" name="Slide Number Placeholder 3"/>
          <p:cNvSpPr>
            <a:spLocks noGrp="1"/>
          </p:cNvSpPr>
          <p:nvPr>
            <p:ph type="sldNum" sz="quarter" idx="10"/>
          </p:nvPr>
        </p:nvSpPr>
        <p:spPr/>
        <p:txBody>
          <a:bodyPr/>
          <a:lstStyle/>
          <a:p>
            <a:fld id="{26983839-90A2-4D10-A746-BDE38DEB2C19}" type="slidenum">
              <a:rPr lang="en-NZ" smtClean="0"/>
              <a:t>19</a:t>
            </a:fld>
            <a:endParaRPr lang="en-NZ"/>
          </a:p>
        </p:txBody>
      </p:sp>
    </p:spTree>
    <p:extLst>
      <p:ext uri="{BB962C8B-B14F-4D97-AF65-F5344CB8AC3E}">
        <p14:creationId xmlns:p14="http://schemas.microsoft.com/office/powerpoint/2010/main" val="14995595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6983839-90A2-4D10-A746-BDE38DEB2C19}" type="slidenum">
              <a:rPr lang="en-NZ" smtClean="0"/>
              <a:t>2</a:t>
            </a:fld>
            <a:endParaRPr lang="en-NZ"/>
          </a:p>
        </p:txBody>
      </p:sp>
    </p:spTree>
    <p:extLst>
      <p:ext uri="{BB962C8B-B14F-4D97-AF65-F5344CB8AC3E}">
        <p14:creationId xmlns:p14="http://schemas.microsoft.com/office/powerpoint/2010/main" val="15136319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Do all the students have to do the same task at the same time or do your units and lessons include a choice of activities or approaches? </a:t>
            </a:r>
          </a:p>
          <a:p>
            <a:r>
              <a:rPr lang="en-AU" dirty="0" smtClean="0"/>
              <a:t>How many opportunities to you provide for the students to be self-determining in what their learning might look like? </a:t>
            </a:r>
          </a:p>
          <a:p>
            <a:r>
              <a:rPr lang="en-AU" dirty="0" smtClean="0"/>
              <a:t>Do the students have a choice what the assessment task might look like?  </a:t>
            </a:r>
          </a:p>
          <a:p>
            <a:r>
              <a:rPr lang="en-AU" dirty="0" smtClean="0"/>
              <a:t>Do you consciously plan to discover the learner’s prior knowledge before starting a topic rather than presume that they are all at the same level when they arrive in your classroom? </a:t>
            </a:r>
            <a:endParaRPr lang="en-NZ" dirty="0" smtClean="0"/>
          </a:p>
          <a:p>
            <a:endParaRPr lang="en-NZ" dirty="0"/>
          </a:p>
        </p:txBody>
      </p:sp>
      <p:sp>
        <p:nvSpPr>
          <p:cNvPr id="4" name="Slide Number Placeholder 3"/>
          <p:cNvSpPr>
            <a:spLocks noGrp="1"/>
          </p:cNvSpPr>
          <p:nvPr>
            <p:ph type="sldNum" sz="quarter" idx="10"/>
          </p:nvPr>
        </p:nvSpPr>
        <p:spPr/>
        <p:txBody>
          <a:bodyPr/>
          <a:lstStyle/>
          <a:p>
            <a:fld id="{26983839-90A2-4D10-A746-BDE38DEB2C19}" type="slidenum">
              <a:rPr lang="en-NZ" smtClean="0"/>
              <a:t>20</a:t>
            </a:fld>
            <a:endParaRPr lang="en-NZ"/>
          </a:p>
        </p:txBody>
      </p:sp>
    </p:spTree>
    <p:extLst>
      <p:ext uri="{BB962C8B-B14F-4D97-AF65-F5344CB8AC3E}">
        <p14:creationId xmlns:p14="http://schemas.microsoft.com/office/powerpoint/2010/main" val="34184113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AU" dirty="0" smtClean="0"/>
              <a:t>Do you clearly articulate the learning intention? Are the learning intentions differentiated to meet the needs of the students? </a:t>
            </a:r>
          </a:p>
          <a:p>
            <a:pPr marL="0" indent="0">
              <a:buNone/>
            </a:pPr>
            <a:r>
              <a:rPr lang="en-AU" dirty="0" smtClean="0"/>
              <a:t>Are the students involved in developing the success criteria to meet the learning intention? </a:t>
            </a:r>
          </a:p>
          <a:p>
            <a:pPr marL="0" indent="0">
              <a:buNone/>
            </a:pPr>
            <a:r>
              <a:rPr lang="en-AU" dirty="0" smtClean="0"/>
              <a:t>Do you build co-operative learning strategies into your lessons? Do you actively encourage </a:t>
            </a:r>
            <a:r>
              <a:rPr lang="en-AU" dirty="0" err="1" smtClean="0"/>
              <a:t>tuakana</a:t>
            </a:r>
            <a:r>
              <a:rPr lang="en-AU" dirty="0" smtClean="0"/>
              <a:t>/</a:t>
            </a:r>
            <a:r>
              <a:rPr lang="en-AU" dirty="0" err="1" smtClean="0"/>
              <a:t>teina</a:t>
            </a:r>
            <a:r>
              <a:rPr lang="en-AU" dirty="0" smtClean="0"/>
              <a:t>* in your English classroom? </a:t>
            </a:r>
          </a:p>
          <a:p>
            <a:pPr marL="0" indent="0">
              <a:buNone/>
            </a:pPr>
            <a:r>
              <a:rPr lang="en-AU" dirty="0" smtClean="0"/>
              <a:t>Do you spend a lot of your time at the students’ desks connecting with them on a 1-1 or group level? Do you give academic feedback (oral and/or written) on a regular basis? </a:t>
            </a:r>
          </a:p>
          <a:p>
            <a:pPr marL="0" indent="0">
              <a:buNone/>
            </a:pPr>
            <a:r>
              <a:rPr lang="en-AU" dirty="0" smtClean="0"/>
              <a:t>Do you discuss with the students ‘where to next’ in their learning? </a:t>
            </a:r>
          </a:p>
          <a:p>
            <a:pPr marL="0" indent="0">
              <a:buNone/>
            </a:pPr>
            <a:r>
              <a:rPr lang="en-AU" dirty="0" smtClean="0"/>
              <a:t>Do you acknowledge that in some areas, the students may actually know more than you do and can actually teach you something – supporting the concept of </a:t>
            </a:r>
            <a:r>
              <a:rPr lang="en-AU" dirty="0" err="1" smtClean="0"/>
              <a:t>ako</a:t>
            </a:r>
            <a:r>
              <a:rPr lang="en-AU" dirty="0" smtClean="0"/>
              <a:t>*? </a:t>
            </a:r>
            <a:endParaRPr lang="en-NZ" dirty="0" smtClean="0"/>
          </a:p>
          <a:p>
            <a:endParaRPr lang="en-NZ" b="1" dirty="0"/>
          </a:p>
        </p:txBody>
      </p:sp>
      <p:sp>
        <p:nvSpPr>
          <p:cNvPr id="4" name="Slide Number Placeholder 3"/>
          <p:cNvSpPr>
            <a:spLocks noGrp="1"/>
          </p:cNvSpPr>
          <p:nvPr>
            <p:ph type="sldNum" sz="quarter" idx="10"/>
          </p:nvPr>
        </p:nvSpPr>
        <p:spPr/>
        <p:txBody>
          <a:bodyPr/>
          <a:lstStyle/>
          <a:p>
            <a:fld id="{26983839-90A2-4D10-A746-BDE38DEB2C19}" type="slidenum">
              <a:rPr lang="en-NZ" smtClean="0"/>
              <a:t>21</a:t>
            </a:fld>
            <a:endParaRPr lang="en-NZ"/>
          </a:p>
        </p:txBody>
      </p:sp>
    </p:spTree>
    <p:extLst>
      <p:ext uri="{BB962C8B-B14F-4D97-AF65-F5344CB8AC3E}">
        <p14:creationId xmlns:p14="http://schemas.microsoft.com/office/powerpoint/2010/main" val="9378286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AU" dirty="0" smtClean="0"/>
              <a:t>Do you ever include </a:t>
            </a:r>
            <a:r>
              <a:rPr lang="en-AU" dirty="0" err="1" smtClean="0"/>
              <a:t>whakatauki</a:t>
            </a:r>
            <a:r>
              <a:rPr lang="en-AU" dirty="0" smtClean="0"/>
              <a:t>* in your language activities or make clear links between </a:t>
            </a:r>
            <a:r>
              <a:rPr lang="en-AU" dirty="0" err="1" smtClean="0"/>
              <a:t>Te</a:t>
            </a:r>
            <a:r>
              <a:rPr lang="en-AU" dirty="0" smtClean="0"/>
              <a:t> Reo and English?</a:t>
            </a:r>
          </a:p>
          <a:p>
            <a:pPr marL="0" indent="0">
              <a:buNone/>
            </a:pPr>
            <a:r>
              <a:rPr lang="en-AU" dirty="0" smtClean="0"/>
              <a:t> Do you use </a:t>
            </a:r>
            <a:r>
              <a:rPr lang="en-AU" dirty="0" err="1" smtClean="0"/>
              <a:t>Te</a:t>
            </a:r>
            <a:r>
              <a:rPr lang="en-AU" dirty="0" smtClean="0"/>
              <a:t> Reo in your classroom for any instructional verbs? Or for praise? </a:t>
            </a:r>
          </a:p>
          <a:p>
            <a:pPr marL="0" indent="0">
              <a:buNone/>
            </a:pPr>
            <a:r>
              <a:rPr lang="en-AU" dirty="0" smtClean="0"/>
              <a:t>Do you ever make connections between the traditional stories of Shakespeare and Māori oral history – for example Romeo and Juliet compared to </a:t>
            </a:r>
            <a:r>
              <a:rPr lang="en-AU" dirty="0" err="1" smtClean="0"/>
              <a:t>Tutanekai</a:t>
            </a:r>
            <a:r>
              <a:rPr lang="en-AU" dirty="0" smtClean="0"/>
              <a:t> and </a:t>
            </a:r>
            <a:r>
              <a:rPr lang="en-AU" dirty="0" err="1" smtClean="0"/>
              <a:t>Hinemoa</a:t>
            </a:r>
            <a:r>
              <a:rPr lang="en-AU" dirty="0" smtClean="0"/>
              <a:t>? </a:t>
            </a:r>
          </a:p>
          <a:p>
            <a:pPr marL="0" indent="0">
              <a:buNone/>
            </a:pPr>
            <a:r>
              <a:rPr lang="en-AU" dirty="0" smtClean="0"/>
              <a:t>Is your word of the week ever in </a:t>
            </a:r>
            <a:r>
              <a:rPr lang="en-AU" dirty="0" err="1" smtClean="0"/>
              <a:t>Te</a:t>
            </a:r>
            <a:r>
              <a:rPr lang="en-AU" dirty="0" smtClean="0"/>
              <a:t> Reo?</a:t>
            </a:r>
            <a:endParaRPr lang="en-NZ" dirty="0" smtClean="0"/>
          </a:p>
          <a:p>
            <a:endParaRPr lang="en-NZ" dirty="0"/>
          </a:p>
        </p:txBody>
      </p:sp>
      <p:sp>
        <p:nvSpPr>
          <p:cNvPr id="4" name="Slide Number Placeholder 3"/>
          <p:cNvSpPr>
            <a:spLocks noGrp="1"/>
          </p:cNvSpPr>
          <p:nvPr>
            <p:ph type="sldNum" sz="quarter" idx="10"/>
          </p:nvPr>
        </p:nvSpPr>
        <p:spPr/>
        <p:txBody>
          <a:bodyPr/>
          <a:lstStyle/>
          <a:p>
            <a:fld id="{26983839-90A2-4D10-A746-BDE38DEB2C19}" type="slidenum">
              <a:rPr lang="en-NZ" smtClean="0"/>
              <a:t>22</a:t>
            </a:fld>
            <a:endParaRPr lang="en-NZ"/>
          </a:p>
        </p:txBody>
      </p:sp>
    </p:spTree>
    <p:extLst>
      <p:ext uri="{BB962C8B-B14F-4D97-AF65-F5344CB8AC3E}">
        <p14:creationId xmlns:p14="http://schemas.microsoft.com/office/powerpoint/2010/main" val="20957112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6983839-90A2-4D10-A746-BDE38DEB2C19}" type="slidenum">
              <a:rPr lang="en-NZ" smtClean="0"/>
              <a:t>23</a:t>
            </a:fld>
            <a:endParaRPr lang="en-NZ"/>
          </a:p>
        </p:txBody>
      </p:sp>
    </p:spTree>
    <p:extLst>
      <p:ext uri="{BB962C8B-B14F-4D97-AF65-F5344CB8AC3E}">
        <p14:creationId xmlns:p14="http://schemas.microsoft.com/office/powerpoint/2010/main" val="42665198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Sure, a lot of these questions sound simply like good (sic great) teaching practice and effective teachers may well be doing a great deal of this all the time. However what we need to take on board is that </a:t>
            </a:r>
            <a:r>
              <a:rPr lang="en-AU" sz="1200" b="1" kern="1200" dirty="0" smtClean="0">
                <a:solidFill>
                  <a:schemeClr val="tx1"/>
                </a:solidFill>
                <a:effectLst/>
                <a:latin typeface="+mn-lt"/>
                <a:ea typeface="+mn-ea"/>
                <a:cs typeface="+mn-cs"/>
              </a:rPr>
              <a:t>current New Zealand based</a:t>
            </a:r>
            <a:r>
              <a:rPr lang="en-AU" sz="1200" kern="1200" dirty="0" smtClean="0">
                <a:solidFill>
                  <a:schemeClr val="tx1"/>
                </a:solidFill>
                <a:effectLst/>
                <a:latin typeface="+mn-lt"/>
                <a:ea typeface="+mn-ea"/>
                <a:cs typeface="+mn-cs"/>
              </a:rPr>
              <a:t> and </a:t>
            </a:r>
            <a:r>
              <a:rPr lang="en-AU" sz="1200" b="1" kern="1200" dirty="0" smtClean="0">
                <a:solidFill>
                  <a:schemeClr val="tx1"/>
                </a:solidFill>
                <a:effectLst/>
                <a:latin typeface="+mn-lt"/>
                <a:ea typeface="+mn-ea"/>
                <a:cs typeface="+mn-cs"/>
              </a:rPr>
              <a:t>internationally recognised</a:t>
            </a:r>
            <a:r>
              <a:rPr lang="en-AU" sz="1200" kern="1200" dirty="0" smtClean="0">
                <a:solidFill>
                  <a:schemeClr val="tx1"/>
                </a:solidFill>
                <a:effectLst/>
                <a:latin typeface="+mn-lt"/>
                <a:ea typeface="+mn-ea"/>
                <a:cs typeface="+mn-cs"/>
              </a:rPr>
              <a:t> research is telling us that these are the things that make our English classrooms places where Māori learners can be themselves</a:t>
            </a:r>
            <a:r>
              <a:rPr lang="en-AU" sz="1200" b="1" kern="1200" dirty="0" smtClean="0">
                <a:solidFill>
                  <a:schemeClr val="tx1"/>
                </a:solidFill>
                <a:effectLst/>
                <a:latin typeface="+mn-lt"/>
                <a:ea typeface="+mn-ea"/>
                <a:cs typeface="+mn-cs"/>
              </a:rPr>
              <a:t> and</a:t>
            </a:r>
            <a:r>
              <a:rPr lang="en-AU" sz="1200" kern="1200" dirty="0" smtClean="0">
                <a:solidFill>
                  <a:schemeClr val="tx1"/>
                </a:solidFill>
                <a:effectLst/>
                <a:latin typeface="+mn-lt"/>
                <a:ea typeface="+mn-ea"/>
                <a:cs typeface="+mn-cs"/>
              </a:rPr>
              <a:t> achieve success.</a:t>
            </a:r>
            <a:endParaRPr lang="en-NZ" sz="1200" kern="1200" dirty="0" smtClean="0">
              <a:solidFill>
                <a:schemeClr val="tx1"/>
              </a:solidFill>
              <a:effectLst/>
              <a:latin typeface="+mn-lt"/>
              <a:ea typeface="+mn-ea"/>
              <a:cs typeface="+mn-cs"/>
            </a:endParaRPr>
          </a:p>
          <a:p>
            <a:endParaRPr lang="en-NZ" dirty="0"/>
          </a:p>
        </p:txBody>
      </p:sp>
      <p:sp>
        <p:nvSpPr>
          <p:cNvPr id="4" name="Slide Number Placeholder 3"/>
          <p:cNvSpPr>
            <a:spLocks noGrp="1"/>
          </p:cNvSpPr>
          <p:nvPr>
            <p:ph type="sldNum" sz="quarter" idx="10"/>
          </p:nvPr>
        </p:nvSpPr>
        <p:spPr/>
        <p:txBody>
          <a:bodyPr/>
          <a:lstStyle/>
          <a:p>
            <a:fld id="{26983839-90A2-4D10-A746-BDE38DEB2C19}" type="slidenum">
              <a:rPr lang="en-NZ" smtClean="0"/>
              <a:t>24</a:t>
            </a:fld>
            <a:endParaRPr lang="en-NZ"/>
          </a:p>
        </p:txBody>
      </p:sp>
    </p:spTree>
    <p:extLst>
      <p:ext uri="{BB962C8B-B14F-4D97-AF65-F5344CB8AC3E}">
        <p14:creationId xmlns:p14="http://schemas.microsoft.com/office/powerpoint/2010/main" val="2104850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6983839-90A2-4D10-A746-BDE38DEB2C19}" type="slidenum">
              <a:rPr lang="en-NZ" smtClean="0"/>
              <a:t>25</a:t>
            </a:fld>
            <a:endParaRPr lang="en-NZ"/>
          </a:p>
        </p:txBody>
      </p:sp>
    </p:spTree>
    <p:extLst>
      <p:ext uri="{BB962C8B-B14F-4D97-AF65-F5344CB8AC3E}">
        <p14:creationId xmlns:p14="http://schemas.microsoft.com/office/powerpoint/2010/main" val="15855959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6983839-90A2-4D10-A746-BDE38DEB2C19}" type="slidenum">
              <a:rPr lang="en-NZ" smtClean="0"/>
              <a:t>26</a:t>
            </a:fld>
            <a:endParaRPr lang="en-NZ"/>
          </a:p>
        </p:txBody>
      </p:sp>
    </p:spTree>
    <p:extLst>
      <p:ext uri="{BB962C8B-B14F-4D97-AF65-F5344CB8AC3E}">
        <p14:creationId xmlns:p14="http://schemas.microsoft.com/office/powerpoint/2010/main" val="41236029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6983839-90A2-4D10-A746-BDE38DEB2C19}" type="slidenum">
              <a:rPr lang="en-NZ" smtClean="0"/>
              <a:t>27</a:t>
            </a:fld>
            <a:endParaRPr lang="en-NZ"/>
          </a:p>
        </p:txBody>
      </p:sp>
    </p:spTree>
    <p:extLst>
      <p:ext uri="{BB962C8B-B14F-4D97-AF65-F5344CB8AC3E}">
        <p14:creationId xmlns:p14="http://schemas.microsoft.com/office/powerpoint/2010/main" val="11339526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6983839-90A2-4D10-A746-BDE38DEB2C19}" type="slidenum">
              <a:rPr lang="en-NZ" smtClean="0"/>
              <a:t>28</a:t>
            </a:fld>
            <a:endParaRPr lang="en-NZ"/>
          </a:p>
        </p:txBody>
      </p:sp>
    </p:spTree>
    <p:extLst>
      <p:ext uri="{BB962C8B-B14F-4D97-AF65-F5344CB8AC3E}">
        <p14:creationId xmlns:p14="http://schemas.microsoft.com/office/powerpoint/2010/main" val="16990281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6983839-90A2-4D10-A746-BDE38DEB2C19}" type="slidenum">
              <a:rPr lang="en-NZ" smtClean="0"/>
              <a:t>29</a:t>
            </a:fld>
            <a:endParaRPr lang="en-NZ"/>
          </a:p>
        </p:txBody>
      </p:sp>
    </p:spTree>
    <p:extLst>
      <p:ext uri="{BB962C8B-B14F-4D97-AF65-F5344CB8AC3E}">
        <p14:creationId xmlns:p14="http://schemas.microsoft.com/office/powerpoint/2010/main" val="27687269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6983839-90A2-4D10-A746-BDE38DEB2C19}" type="slidenum">
              <a:rPr lang="en-NZ" smtClean="0"/>
              <a:t>3</a:t>
            </a:fld>
            <a:endParaRPr lang="en-NZ"/>
          </a:p>
        </p:txBody>
      </p:sp>
    </p:spTree>
    <p:extLst>
      <p:ext uri="{BB962C8B-B14F-4D97-AF65-F5344CB8AC3E}">
        <p14:creationId xmlns:p14="http://schemas.microsoft.com/office/powerpoint/2010/main" val="34164840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6983839-90A2-4D10-A746-BDE38DEB2C19}" type="slidenum">
              <a:rPr lang="en-NZ" smtClean="0"/>
              <a:t>30</a:t>
            </a:fld>
            <a:endParaRPr lang="en-NZ"/>
          </a:p>
        </p:txBody>
      </p:sp>
    </p:spTree>
    <p:extLst>
      <p:ext uri="{BB962C8B-B14F-4D97-AF65-F5344CB8AC3E}">
        <p14:creationId xmlns:p14="http://schemas.microsoft.com/office/powerpoint/2010/main" val="23000949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6983839-90A2-4D10-A746-BDE38DEB2C19}" type="slidenum">
              <a:rPr lang="en-NZ" smtClean="0"/>
              <a:t>31</a:t>
            </a:fld>
            <a:endParaRPr lang="en-NZ"/>
          </a:p>
        </p:txBody>
      </p:sp>
    </p:spTree>
    <p:extLst>
      <p:ext uri="{BB962C8B-B14F-4D97-AF65-F5344CB8AC3E}">
        <p14:creationId xmlns:p14="http://schemas.microsoft.com/office/powerpoint/2010/main" val="234148253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6983839-90A2-4D10-A746-BDE38DEB2C19}" type="slidenum">
              <a:rPr lang="en-NZ" smtClean="0"/>
              <a:t>32</a:t>
            </a:fld>
            <a:endParaRPr lang="en-NZ"/>
          </a:p>
        </p:txBody>
      </p:sp>
    </p:spTree>
    <p:extLst>
      <p:ext uri="{BB962C8B-B14F-4D97-AF65-F5344CB8AC3E}">
        <p14:creationId xmlns:p14="http://schemas.microsoft.com/office/powerpoint/2010/main" val="307068000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6983839-90A2-4D10-A746-BDE38DEB2C19}" type="slidenum">
              <a:rPr lang="en-NZ" smtClean="0"/>
              <a:t>33</a:t>
            </a:fld>
            <a:endParaRPr lang="en-NZ"/>
          </a:p>
        </p:txBody>
      </p:sp>
    </p:spTree>
    <p:extLst>
      <p:ext uri="{BB962C8B-B14F-4D97-AF65-F5344CB8AC3E}">
        <p14:creationId xmlns:p14="http://schemas.microsoft.com/office/powerpoint/2010/main" val="142902696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6983839-90A2-4D10-A746-BDE38DEB2C19}" type="slidenum">
              <a:rPr lang="en-NZ" smtClean="0"/>
              <a:t>34</a:t>
            </a:fld>
            <a:endParaRPr lang="en-NZ"/>
          </a:p>
        </p:txBody>
      </p:sp>
    </p:spTree>
    <p:extLst>
      <p:ext uri="{BB962C8B-B14F-4D97-AF65-F5344CB8AC3E}">
        <p14:creationId xmlns:p14="http://schemas.microsoft.com/office/powerpoint/2010/main" val="18943703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Why Maori students?</a:t>
            </a:r>
            <a:endParaRPr lang="en-NZ" dirty="0"/>
          </a:p>
        </p:txBody>
      </p:sp>
      <p:sp>
        <p:nvSpPr>
          <p:cNvPr id="4" name="Slide Number Placeholder 3"/>
          <p:cNvSpPr>
            <a:spLocks noGrp="1"/>
          </p:cNvSpPr>
          <p:nvPr>
            <p:ph type="sldNum" sz="quarter" idx="10"/>
          </p:nvPr>
        </p:nvSpPr>
        <p:spPr/>
        <p:txBody>
          <a:bodyPr/>
          <a:lstStyle/>
          <a:p>
            <a:fld id="{26983839-90A2-4D10-A746-BDE38DEB2C19}" type="slidenum">
              <a:rPr lang="en-NZ" smtClean="0"/>
              <a:t>4</a:t>
            </a:fld>
            <a:endParaRPr lang="en-NZ"/>
          </a:p>
        </p:txBody>
      </p:sp>
    </p:spTree>
    <p:extLst>
      <p:ext uri="{BB962C8B-B14F-4D97-AF65-F5344CB8AC3E}">
        <p14:creationId xmlns:p14="http://schemas.microsoft.com/office/powerpoint/2010/main" val="17207002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6983839-90A2-4D10-A746-BDE38DEB2C19}" type="slidenum">
              <a:rPr lang="en-NZ" smtClean="0"/>
              <a:t>5</a:t>
            </a:fld>
            <a:endParaRPr lang="en-NZ"/>
          </a:p>
        </p:txBody>
      </p:sp>
    </p:spTree>
    <p:extLst>
      <p:ext uri="{BB962C8B-B14F-4D97-AF65-F5344CB8AC3E}">
        <p14:creationId xmlns:p14="http://schemas.microsoft.com/office/powerpoint/2010/main" val="2127056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6983839-90A2-4D10-A746-BDE38DEB2C19}" type="slidenum">
              <a:rPr lang="en-NZ" smtClean="0"/>
              <a:t>6</a:t>
            </a:fld>
            <a:endParaRPr lang="en-NZ"/>
          </a:p>
        </p:txBody>
      </p:sp>
    </p:spTree>
    <p:extLst>
      <p:ext uri="{BB962C8B-B14F-4D97-AF65-F5344CB8AC3E}">
        <p14:creationId xmlns:p14="http://schemas.microsoft.com/office/powerpoint/2010/main" val="24842530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Catchword/phrase</a:t>
            </a:r>
            <a:r>
              <a:rPr lang="en-NZ" baseline="0" dirty="0" smtClean="0"/>
              <a:t> of late </a:t>
            </a:r>
            <a:endParaRPr lang="en-NZ" dirty="0"/>
          </a:p>
        </p:txBody>
      </p:sp>
      <p:sp>
        <p:nvSpPr>
          <p:cNvPr id="4" name="Slide Number Placeholder 3"/>
          <p:cNvSpPr>
            <a:spLocks noGrp="1"/>
          </p:cNvSpPr>
          <p:nvPr>
            <p:ph type="sldNum" sz="quarter" idx="10"/>
          </p:nvPr>
        </p:nvSpPr>
        <p:spPr/>
        <p:txBody>
          <a:bodyPr/>
          <a:lstStyle/>
          <a:p>
            <a:fld id="{26983839-90A2-4D10-A746-BDE38DEB2C19}" type="slidenum">
              <a:rPr lang="en-NZ" smtClean="0"/>
              <a:t>7</a:t>
            </a:fld>
            <a:endParaRPr lang="en-NZ"/>
          </a:p>
        </p:txBody>
      </p:sp>
    </p:spTree>
    <p:extLst>
      <p:ext uri="{BB962C8B-B14F-4D97-AF65-F5344CB8AC3E}">
        <p14:creationId xmlns:p14="http://schemas.microsoft.com/office/powerpoint/2010/main" val="28764728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6983839-90A2-4D10-A746-BDE38DEB2C19}" type="slidenum">
              <a:rPr lang="en-NZ" smtClean="0"/>
              <a:t>8</a:t>
            </a:fld>
            <a:endParaRPr lang="en-NZ"/>
          </a:p>
        </p:txBody>
      </p:sp>
    </p:spTree>
    <p:extLst>
      <p:ext uri="{BB962C8B-B14F-4D97-AF65-F5344CB8AC3E}">
        <p14:creationId xmlns:p14="http://schemas.microsoft.com/office/powerpoint/2010/main" val="23122058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6983839-90A2-4D10-A746-BDE38DEB2C19}" type="slidenum">
              <a:rPr lang="en-NZ" smtClean="0"/>
              <a:t>9</a:t>
            </a:fld>
            <a:endParaRPr lang="en-NZ"/>
          </a:p>
        </p:txBody>
      </p:sp>
    </p:spTree>
    <p:extLst>
      <p:ext uri="{BB962C8B-B14F-4D97-AF65-F5344CB8AC3E}">
        <p14:creationId xmlns:p14="http://schemas.microsoft.com/office/powerpoint/2010/main" val="16290754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0402D545-B57E-4C52-A3C7-00E3257F82D9}" type="datetimeFigureOut">
              <a:rPr lang="en-NZ" smtClean="0"/>
              <a:t>15/04/2011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B6C8F85-6F9D-466C-B044-331150397C59}" type="slidenum">
              <a:rPr lang="en-NZ" smtClean="0"/>
              <a:t>‹#›</a:t>
            </a:fld>
            <a:endParaRPr lang="en-NZ"/>
          </a:p>
        </p:txBody>
      </p:sp>
    </p:spTree>
    <p:extLst>
      <p:ext uri="{BB962C8B-B14F-4D97-AF65-F5344CB8AC3E}">
        <p14:creationId xmlns:p14="http://schemas.microsoft.com/office/powerpoint/2010/main" val="3080152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402D545-B57E-4C52-A3C7-00E3257F82D9}" type="datetimeFigureOut">
              <a:rPr lang="en-NZ" smtClean="0"/>
              <a:t>15/04/2011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B6C8F85-6F9D-466C-B044-331150397C59}" type="slidenum">
              <a:rPr lang="en-NZ" smtClean="0"/>
              <a:t>‹#›</a:t>
            </a:fld>
            <a:endParaRPr lang="en-NZ"/>
          </a:p>
        </p:txBody>
      </p:sp>
    </p:spTree>
    <p:extLst>
      <p:ext uri="{BB962C8B-B14F-4D97-AF65-F5344CB8AC3E}">
        <p14:creationId xmlns:p14="http://schemas.microsoft.com/office/powerpoint/2010/main" val="1737102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402D545-B57E-4C52-A3C7-00E3257F82D9}" type="datetimeFigureOut">
              <a:rPr lang="en-NZ" smtClean="0"/>
              <a:t>15/04/2011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B6C8F85-6F9D-466C-B044-331150397C59}" type="slidenum">
              <a:rPr lang="en-NZ" smtClean="0"/>
              <a:t>‹#›</a:t>
            </a:fld>
            <a:endParaRPr lang="en-NZ"/>
          </a:p>
        </p:txBody>
      </p:sp>
    </p:spTree>
    <p:extLst>
      <p:ext uri="{BB962C8B-B14F-4D97-AF65-F5344CB8AC3E}">
        <p14:creationId xmlns:p14="http://schemas.microsoft.com/office/powerpoint/2010/main" val="33704882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402D545-B57E-4C52-A3C7-00E3257F82D9}" type="datetimeFigureOut">
              <a:rPr lang="en-NZ" smtClean="0"/>
              <a:t>15/04/2011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B6C8F85-6F9D-466C-B044-331150397C59}" type="slidenum">
              <a:rPr lang="en-NZ" smtClean="0"/>
              <a:t>‹#›</a:t>
            </a:fld>
            <a:endParaRPr lang="en-NZ"/>
          </a:p>
        </p:txBody>
      </p:sp>
    </p:spTree>
    <p:extLst>
      <p:ext uri="{BB962C8B-B14F-4D97-AF65-F5344CB8AC3E}">
        <p14:creationId xmlns:p14="http://schemas.microsoft.com/office/powerpoint/2010/main" val="3870156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02D545-B57E-4C52-A3C7-00E3257F82D9}" type="datetimeFigureOut">
              <a:rPr lang="en-NZ" smtClean="0"/>
              <a:t>15/04/2011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B6C8F85-6F9D-466C-B044-331150397C59}" type="slidenum">
              <a:rPr lang="en-NZ" smtClean="0"/>
              <a:t>‹#›</a:t>
            </a:fld>
            <a:endParaRPr lang="en-NZ"/>
          </a:p>
        </p:txBody>
      </p:sp>
    </p:spTree>
    <p:extLst>
      <p:ext uri="{BB962C8B-B14F-4D97-AF65-F5344CB8AC3E}">
        <p14:creationId xmlns:p14="http://schemas.microsoft.com/office/powerpoint/2010/main" val="42077838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0402D545-B57E-4C52-A3C7-00E3257F82D9}" type="datetimeFigureOut">
              <a:rPr lang="en-NZ" smtClean="0"/>
              <a:t>15/04/2011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B6C8F85-6F9D-466C-B044-331150397C59}" type="slidenum">
              <a:rPr lang="en-NZ" smtClean="0"/>
              <a:t>‹#›</a:t>
            </a:fld>
            <a:endParaRPr lang="en-NZ"/>
          </a:p>
        </p:txBody>
      </p:sp>
    </p:spTree>
    <p:extLst>
      <p:ext uri="{BB962C8B-B14F-4D97-AF65-F5344CB8AC3E}">
        <p14:creationId xmlns:p14="http://schemas.microsoft.com/office/powerpoint/2010/main" val="2881078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0402D545-B57E-4C52-A3C7-00E3257F82D9}" type="datetimeFigureOut">
              <a:rPr lang="en-NZ" smtClean="0"/>
              <a:t>15/04/2011</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FB6C8F85-6F9D-466C-B044-331150397C59}" type="slidenum">
              <a:rPr lang="en-NZ" smtClean="0"/>
              <a:t>‹#›</a:t>
            </a:fld>
            <a:endParaRPr lang="en-NZ"/>
          </a:p>
        </p:txBody>
      </p:sp>
    </p:spTree>
    <p:extLst>
      <p:ext uri="{BB962C8B-B14F-4D97-AF65-F5344CB8AC3E}">
        <p14:creationId xmlns:p14="http://schemas.microsoft.com/office/powerpoint/2010/main" val="3640581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0402D545-B57E-4C52-A3C7-00E3257F82D9}" type="datetimeFigureOut">
              <a:rPr lang="en-NZ" smtClean="0"/>
              <a:t>15/04/2011</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FB6C8F85-6F9D-466C-B044-331150397C59}" type="slidenum">
              <a:rPr lang="en-NZ" smtClean="0"/>
              <a:t>‹#›</a:t>
            </a:fld>
            <a:endParaRPr lang="en-NZ"/>
          </a:p>
        </p:txBody>
      </p:sp>
    </p:spTree>
    <p:extLst>
      <p:ext uri="{BB962C8B-B14F-4D97-AF65-F5344CB8AC3E}">
        <p14:creationId xmlns:p14="http://schemas.microsoft.com/office/powerpoint/2010/main" val="2993933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02D545-B57E-4C52-A3C7-00E3257F82D9}" type="datetimeFigureOut">
              <a:rPr lang="en-NZ" smtClean="0"/>
              <a:t>15/04/2011</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FB6C8F85-6F9D-466C-B044-331150397C59}" type="slidenum">
              <a:rPr lang="en-NZ" smtClean="0"/>
              <a:t>‹#›</a:t>
            </a:fld>
            <a:endParaRPr lang="en-NZ"/>
          </a:p>
        </p:txBody>
      </p:sp>
    </p:spTree>
    <p:extLst>
      <p:ext uri="{BB962C8B-B14F-4D97-AF65-F5344CB8AC3E}">
        <p14:creationId xmlns:p14="http://schemas.microsoft.com/office/powerpoint/2010/main" val="2234393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02D545-B57E-4C52-A3C7-00E3257F82D9}" type="datetimeFigureOut">
              <a:rPr lang="en-NZ" smtClean="0"/>
              <a:t>15/04/2011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B6C8F85-6F9D-466C-B044-331150397C59}" type="slidenum">
              <a:rPr lang="en-NZ" smtClean="0"/>
              <a:t>‹#›</a:t>
            </a:fld>
            <a:endParaRPr lang="en-NZ"/>
          </a:p>
        </p:txBody>
      </p:sp>
    </p:spTree>
    <p:extLst>
      <p:ext uri="{BB962C8B-B14F-4D97-AF65-F5344CB8AC3E}">
        <p14:creationId xmlns:p14="http://schemas.microsoft.com/office/powerpoint/2010/main" val="1484840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02D545-B57E-4C52-A3C7-00E3257F82D9}" type="datetimeFigureOut">
              <a:rPr lang="en-NZ" smtClean="0"/>
              <a:t>15/04/2011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B6C8F85-6F9D-466C-B044-331150397C59}" type="slidenum">
              <a:rPr lang="en-NZ" smtClean="0"/>
              <a:t>‹#›</a:t>
            </a:fld>
            <a:endParaRPr lang="en-NZ"/>
          </a:p>
        </p:txBody>
      </p:sp>
    </p:spTree>
    <p:extLst>
      <p:ext uri="{BB962C8B-B14F-4D97-AF65-F5344CB8AC3E}">
        <p14:creationId xmlns:p14="http://schemas.microsoft.com/office/powerpoint/2010/main" val="34331838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1000"/>
            <a:lum/>
          </a:blip>
          <a:srcRect/>
          <a:stretch>
            <a:fillRect l="-12000" r="-12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02D545-B57E-4C52-A3C7-00E3257F82D9}" type="datetimeFigureOut">
              <a:rPr lang="en-NZ" smtClean="0"/>
              <a:t>15/04/2011</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6C8F85-6F9D-466C-B044-331150397C59}" type="slidenum">
              <a:rPr lang="en-NZ" smtClean="0"/>
              <a:t>‹#›</a:t>
            </a:fld>
            <a:endParaRPr lang="en-NZ"/>
          </a:p>
        </p:txBody>
      </p:sp>
    </p:spTree>
    <p:extLst>
      <p:ext uri="{BB962C8B-B14F-4D97-AF65-F5344CB8AC3E}">
        <p14:creationId xmlns:p14="http://schemas.microsoft.com/office/powerpoint/2010/main" val="4152033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tekotahitanga.tki.org.nz/Videos/Teacher-stories/Jane-s-story"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hyperlink" Target="http://www.youtube.com/watch?v=lxwwQmhgljg" TargetMode="Externa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hyperlink" Target="http://www.youtube.com/watch?v=1nwm6frRyfE"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tekotahitanga.tki.org.nz/Videos/Interviews/Student-voices"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hyperlink" Target="http://www.youtube.com/watch?v=w7GKXHanGGA" TargetMode="External"/><Relationship Id="rId4" Type="http://schemas.openxmlformats.org/officeDocument/2006/relationships/image" Target="../media/image6.PNG"/></Relationships>
</file>

<file path=ppt/slides/_rels/slide34.xml.rels><?xml version="1.0" encoding="UTF-8" standalone="yes"?>
<Relationships xmlns="http://schemas.openxmlformats.org/package/2006/relationships"><Relationship Id="rId3" Type="http://schemas.openxmlformats.org/officeDocument/2006/relationships/hyperlink" Target="http://edtalks.org/play.php?vid=279"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hyperlink" Target="http://edlinked.soe.waikato.ac.nz/departments/index.php?dept_id=20"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132856"/>
            <a:ext cx="7772400" cy="1470025"/>
          </a:xfrm>
        </p:spPr>
        <p:txBody>
          <a:bodyPr>
            <a:normAutofit fontScale="90000"/>
          </a:bodyPr>
          <a:lstStyle/>
          <a:p>
            <a:r>
              <a:rPr lang="en-NZ" sz="6700" b="1" dirty="0" smtClean="0">
                <a:latin typeface="Tahoma" pitchFamily="34" charset="0"/>
                <a:ea typeface="Tahoma" pitchFamily="34" charset="0"/>
                <a:cs typeface="Tahoma" pitchFamily="34" charset="0"/>
              </a:rPr>
              <a:t>Culture Counts </a:t>
            </a:r>
            <a:r>
              <a:rPr lang="en-NZ" sz="6700" b="1" dirty="0" smtClean="0"/>
              <a:t/>
            </a:r>
            <a:br>
              <a:rPr lang="en-NZ" sz="6700" b="1" dirty="0" smtClean="0"/>
            </a:br>
            <a:r>
              <a:rPr lang="en-NZ" b="1" i="1" dirty="0" smtClean="0">
                <a:latin typeface="Tahoma" pitchFamily="34" charset="0"/>
                <a:ea typeface="Tahoma" pitchFamily="34" charset="0"/>
                <a:cs typeface="Tahoma" pitchFamily="34" charset="0"/>
              </a:rPr>
              <a:t>Power sharing in the</a:t>
            </a:r>
            <a:br>
              <a:rPr lang="en-NZ" b="1" i="1" dirty="0" smtClean="0">
                <a:latin typeface="Tahoma" pitchFamily="34" charset="0"/>
                <a:ea typeface="Tahoma" pitchFamily="34" charset="0"/>
                <a:cs typeface="Tahoma" pitchFamily="34" charset="0"/>
              </a:rPr>
            </a:br>
            <a:r>
              <a:rPr lang="en-NZ" b="1" i="1" dirty="0" smtClean="0">
                <a:latin typeface="Tahoma" pitchFamily="34" charset="0"/>
                <a:ea typeface="Tahoma" pitchFamily="34" charset="0"/>
                <a:cs typeface="Tahoma" pitchFamily="34" charset="0"/>
              </a:rPr>
              <a:t> English Classroom</a:t>
            </a:r>
            <a:endParaRPr lang="en-NZ" b="1" i="1" dirty="0">
              <a:latin typeface="Tahoma" pitchFamily="34" charset="0"/>
              <a:ea typeface="Tahoma" pitchFamily="34" charset="0"/>
              <a:cs typeface="Tahoma" pitchFamily="34" charset="0"/>
            </a:endParaRPr>
          </a:p>
        </p:txBody>
      </p:sp>
      <p:sp>
        <p:nvSpPr>
          <p:cNvPr id="3" name="Subtitle 2"/>
          <p:cNvSpPr>
            <a:spLocks noGrp="1"/>
          </p:cNvSpPr>
          <p:nvPr>
            <p:ph type="subTitle" idx="1"/>
          </p:nvPr>
        </p:nvSpPr>
        <p:spPr/>
        <p:txBody>
          <a:bodyPr>
            <a:normAutofit fontScale="70000" lnSpcReduction="20000"/>
          </a:bodyPr>
          <a:lstStyle/>
          <a:p>
            <a:endParaRPr lang="en-NZ" dirty="0" smtClean="0"/>
          </a:p>
          <a:p>
            <a:endParaRPr lang="en-NZ" dirty="0"/>
          </a:p>
          <a:p>
            <a:r>
              <a:rPr lang="en-NZ" b="1" dirty="0" smtClean="0"/>
              <a:t>Alison Cleary</a:t>
            </a:r>
          </a:p>
          <a:p>
            <a:r>
              <a:rPr lang="en-NZ" b="1" dirty="0" smtClean="0"/>
              <a:t>Learning Leader and </a:t>
            </a:r>
            <a:r>
              <a:rPr lang="en-NZ" b="1" dirty="0" err="1" smtClean="0"/>
              <a:t>Te</a:t>
            </a:r>
            <a:r>
              <a:rPr lang="en-NZ" b="1" dirty="0" smtClean="0"/>
              <a:t> </a:t>
            </a:r>
            <a:r>
              <a:rPr lang="en-NZ" b="1" dirty="0" err="1" smtClean="0"/>
              <a:t>Kotahitanga</a:t>
            </a:r>
            <a:r>
              <a:rPr lang="en-NZ" b="1" dirty="0" smtClean="0"/>
              <a:t> Lead Facilitator</a:t>
            </a:r>
          </a:p>
          <a:p>
            <a:r>
              <a:rPr lang="en-NZ" b="1" dirty="0" smtClean="0"/>
              <a:t>Alfriston College</a:t>
            </a:r>
          </a:p>
          <a:p>
            <a:endParaRPr lang="en-NZ" dirty="0"/>
          </a:p>
        </p:txBody>
      </p:sp>
    </p:spTree>
    <p:extLst>
      <p:ext uri="{BB962C8B-B14F-4D97-AF65-F5344CB8AC3E}">
        <p14:creationId xmlns:p14="http://schemas.microsoft.com/office/powerpoint/2010/main" val="17082126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600" b="1" dirty="0" smtClean="0">
                <a:latin typeface="Tahoma" pitchFamily="34" charset="0"/>
                <a:ea typeface="Tahoma" pitchFamily="34" charset="0"/>
                <a:cs typeface="Tahoma" pitchFamily="34" charset="0"/>
              </a:rPr>
              <a:t>Where power </a:t>
            </a:r>
            <a:r>
              <a:rPr lang="en-AU" sz="3600" b="1" dirty="0">
                <a:latin typeface="Tahoma" pitchFamily="34" charset="0"/>
                <a:ea typeface="Tahoma" pitchFamily="34" charset="0"/>
                <a:cs typeface="Tahoma" pitchFamily="34" charset="0"/>
              </a:rPr>
              <a:t>is shared:</a:t>
            </a:r>
            <a:endParaRPr lang="en-NZ" sz="3600" b="1" dirty="0">
              <a:latin typeface="Tahoma" pitchFamily="34" charset="0"/>
              <a:ea typeface="Tahoma" pitchFamily="34" charset="0"/>
              <a:cs typeface="Tahoma" pitchFamily="34" charset="0"/>
            </a:endParaRPr>
          </a:p>
        </p:txBody>
      </p:sp>
      <p:sp>
        <p:nvSpPr>
          <p:cNvPr id="3" name="Content Placeholder 2"/>
          <p:cNvSpPr>
            <a:spLocks noGrp="1"/>
          </p:cNvSpPr>
          <p:nvPr>
            <p:ph idx="1"/>
          </p:nvPr>
        </p:nvSpPr>
        <p:spPr/>
        <p:txBody>
          <a:bodyPr/>
          <a:lstStyle/>
          <a:p>
            <a:r>
              <a:rPr lang="en-AU" dirty="0" smtClean="0">
                <a:latin typeface="Tahoma" pitchFamily="34" charset="0"/>
                <a:ea typeface="Tahoma" pitchFamily="34" charset="0"/>
                <a:cs typeface="Tahoma" pitchFamily="34" charset="0"/>
              </a:rPr>
              <a:t>where </a:t>
            </a:r>
            <a:r>
              <a:rPr lang="en-AU" dirty="0">
                <a:latin typeface="Tahoma" pitchFamily="34" charset="0"/>
                <a:ea typeface="Tahoma" pitchFamily="34" charset="0"/>
                <a:cs typeface="Tahoma" pitchFamily="34" charset="0"/>
              </a:rPr>
              <a:t>learners can initiate interactions; learners’ right to self-determination over learning styles and sense making processes are regarded as fundamental to power-sharing relationships, and collaborative critical reflection is part of an ongoing critique of power relationships;</a:t>
            </a:r>
            <a:endParaRPr lang="en-NZ" dirty="0">
              <a:latin typeface="Tahoma" pitchFamily="34" charset="0"/>
              <a:ea typeface="Tahoma" pitchFamily="34" charset="0"/>
              <a:cs typeface="Tahoma" pitchFamily="34" charset="0"/>
            </a:endParaRPr>
          </a:p>
          <a:p>
            <a:endParaRPr lang="en-NZ" dirty="0"/>
          </a:p>
        </p:txBody>
      </p:sp>
    </p:spTree>
    <p:extLst>
      <p:ext uri="{BB962C8B-B14F-4D97-AF65-F5344CB8AC3E}">
        <p14:creationId xmlns:p14="http://schemas.microsoft.com/office/powerpoint/2010/main" val="37644242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600" b="1" dirty="0" smtClean="0">
                <a:latin typeface="Tahoma" pitchFamily="34" charset="0"/>
                <a:ea typeface="Tahoma" pitchFamily="34" charset="0"/>
                <a:cs typeface="Tahoma" pitchFamily="34" charset="0"/>
              </a:rPr>
              <a:t>Where culture counts: </a:t>
            </a:r>
            <a:endParaRPr lang="en-NZ" sz="3600" b="1" dirty="0">
              <a:latin typeface="Tahoma" pitchFamily="34" charset="0"/>
              <a:ea typeface="Tahoma" pitchFamily="34" charset="0"/>
              <a:cs typeface="Tahoma" pitchFamily="34" charset="0"/>
            </a:endParaRPr>
          </a:p>
        </p:txBody>
      </p:sp>
      <p:sp>
        <p:nvSpPr>
          <p:cNvPr id="3" name="Content Placeholder 2"/>
          <p:cNvSpPr>
            <a:spLocks noGrp="1"/>
          </p:cNvSpPr>
          <p:nvPr>
            <p:ph idx="1"/>
          </p:nvPr>
        </p:nvSpPr>
        <p:spPr/>
        <p:txBody>
          <a:bodyPr/>
          <a:lstStyle/>
          <a:p>
            <a:pPr algn="ctr"/>
            <a:endParaRPr lang="en-AU" dirty="0" smtClean="0">
              <a:latin typeface="Tahoma" pitchFamily="34" charset="0"/>
              <a:ea typeface="Tahoma" pitchFamily="34" charset="0"/>
              <a:cs typeface="Tahoma" pitchFamily="34" charset="0"/>
            </a:endParaRPr>
          </a:p>
          <a:p>
            <a:pPr algn="ctr"/>
            <a:r>
              <a:rPr lang="en-AU" dirty="0" smtClean="0">
                <a:latin typeface="Tahoma" pitchFamily="34" charset="0"/>
                <a:ea typeface="Tahoma" pitchFamily="34" charset="0"/>
                <a:cs typeface="Tahoma" pitchFamily="34" charset="0"/>
              </a:rPr>
              <a:t>where </a:t>
            </a:r>
            <a:r>
              <a:rPr lang="en-AU" dirty="0">
                <a:latin typeface="Tahoma" pitchFamily="34" charset="0"/>
                <a:ea typeface="Tahoma" pitchFamily="34" charset="0"/>
                <a:cs typeface="Tahoma" pitchFamily="34" charset="0"/>
              </a:rPr>
              <a:t>classrooms are places where learners can bring “who they are” to the learning interactions in complete safety, and their </a:t>
            </a:r>
            <a:r>
              <a:rPr lang="en-AU" dirty="0" smtClean="0">
                <a:latin typeface="Tahoma" pitchFamily="34" charset="0"/>
                <a:ea typeface="Tahoma" pitchFamily="34" charset="0"/>
                <a:cs typeface="Tahoma" pitchFamily="34" charset="0"/>
              </a:rPr>
              <a:t>knowledge’s </a:t>
            </a:r>
            <a:r>
              <a:rPr lang="en-AU" dirty="0">
                <a:latin typeface="Tahoma" pitchFamily="34" charset="0"/>
                <a:ea typeface="Tahoma" pitchFamily="34" charset="0"/>
                <a:cs typeface="Tahoma" pitchFamily="34" charset="0"/>
              </a:rPr>
              <a:t>are ‘acceptable’ and ‘legitimate’;</a:t>
            </a:r>
            <a:endParaRPr lang="en-NZ"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41895941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3600" b="1" dirty="0" smtClean="0">
                <a:latin typeface="Tahoma" pitchFamily="34" charset="0"/>
                <a:ea typeface="Tahoma" pitchFamily="34" charset="0"/>
                <a:cs typeface="Tahoma" pitchFamily="34" charset="0"/>
              </a:rPr>
              <a:t>Where learning is interactive and dialogic:</a:t>
            </a:r>
            <a:endParaRPr lang="en-NZ" sz="3600" b="1" dirty="0">
              <a:latin typeface="Tahoma" pitchFamily="34" charset="0"/>
              <a:ea typeface="Tahoma" pitchFamily="34" charset="0"/>
              <a:cs typeface="Tahoma" pitchFamily="34" charset="0"/>
            </a:endParaRPr>
          </a:p>
        </p:txBody>
      </p:sp>
      <p:sp>
        <p:nvSpPr>
          <p:cNvPr id="3" name="Content Placeholder 2"/>
          <p:cNvSpPr>
            <a:spLocks noGrp="1"/>
          </p:cNvSpPr>
          <p:nvPr>
            <p:ph idx="1"/>
          </p:nvPr>
        </p:nvSpPr>
        <p:spPr/>
        <p:txBody>
          <a:bodyPr>
            <a:normAutofit/>
          </a:bodyPr>
          <a:lstStyle/>
          <a:p>
            <a:pPr algn="ctr"/>
            <a:r>
              <a:rPr lang="en-AU" dirty="0">
                <a:latin typeface="Tahoma" pitchFamily="34" charset="0"/>
                <a:ea typeface="Tahoma" pitchFamily="34" charset="0"/>
                <a:cs typeface="Tahoma" pitchFamily="34" charset="0"/>
              </a:rPr>
              <a:t>learners are able to be</a:t>
            </a:r>
            <a:r>
              <a:rPr lang="en-AU" b="1" dirty="0">
                <a:latin typeface="Tahoma" pitchFamily="34" charset="0"/>
                <a:ea typeface="Tahoma" pitchFamily="34" charset="0"/>
                <a:cs typeface="Tahoma" pitchFamily="34" charset="0"/>
              </a:rPr>
              <a:t> </a:t>
            </a:r>
            <a:r>
              <a:rPr lang="en-AU" b="1" dirty="0" smtClean="0">
                <a:latin typeface="Tahoma" pitchFamily="34" charset="0"/>
                <a:ea typeface="Tahoma" pitchFamily="34" charset="0"/>
                <a:cs typeface="Tahoma" pitchFamily="34" charset="0"/>
              </a:rPr>
              <a:t>co-inquirers</a:t>
            </a:r>
            <a:r>
              <a:rPr lang="en-AU" dirty="0" smtClean="0">
                <a:latin typeface="Tahoma" pitchFamily="34" charset="0"/>
                <a:ea typeface="Tahoma" pitchFamily="34" charset="0"/>
                <a:cs typeface="Tahoma" pitchFamily="34" charset="0"/>
              </a:rPr>
              <a:t>; </a:t>
            </a:r>
            <a:r>
              <a:rPr lang="en-AU" dirty="0">
                <a:latin typeface="Tahoma" pitchFamily="34" charset="0"/>
                <a:ea typeface="Tahoma" pitchFamily="34" charset="0"/>
                <a:cs typeface="Tahoma" pitchFamily="34" charset="0"/>
              </a:rPr>
              <a:t>learning is active, problem-based, integrated and holistic; learning </a:t>
            </a:r>
            <a:r>
              <a:rPr lang="en-AU" dirty="0" err="1">
                <a:latin typeface="Tahoma" pitchFamily="34" charset="0"/>
                <a:ea typeface="Tahoma" pitchFamily="34" charset="0"/>
                <a:cs typeface="Tahoma" pitchFamily="34" charset="0"/>
              </a:rPr>
              <a:t>positionings</a:t>
            </a:r>
            <a:r>
              <a:rPr lang="en-AU" dirty="0">
                <a:latin typeface="Tahoma" pitchFamily="34" charset="0"/>
                <a:ea typeface="Tahoma" pitchFamily="34" charset="0"/>
                <a:cs typeface="Tahoma" pitchFamily="34" charset="0"/>
              </a:rPr>
              <a:t> are </a:t>
            </a:r>
            <a:r>
              <a:rPr lang="en-AU" b="1" dirty="0">
                <a:latin typeface="Tahoma" pitchFamily="34" charset="0"/>
                <a:ea typeface="Tahoma" pitchFamily="34" charset="0"/>
                <a:cs typeface="Tahoma" pitchFamily="34" charset="0"/>
              </a:rPr>
              <a:t>reciprocal </a:t>
            </a:r>
            <a:r>
              <a:rPr lang="en-AU" dirty="0">
                <a:latin typeface="Tahoma" pitchFamily="34" charset="0"/>
                <a:ea typeface="Tahoma" pitchFamily="34" charset="0"/>
                <a:cs typeface="Tahoma" pitchFamily="34" charset="0"/>
              </a:rPr>
              <a:t>(</a:t>
            </a:r>
            <a:r>
              <a:rPr lang="en-AU" dirty="0" err="1">
                <a:latin typeface="Tahoma" pitchFamily="34" charset="0"/>
                <a:ea typeface="Tahoma" pitchFamily="34" charset="0"/>
                <a:cs typeface="Tahoma" pitchFamily="34" charset="0"/>
              </a:rPr>
              <a:t>ako</a:t>
            </a:r>
            <a:r>
              <a:rPr lang="en-AU" dirty="0">
                <a:latin typeface="Tahoma" pitchFamily="34" charset="0"/>
                <a:ea typeface="Tahoma" pitchFamily="34" charset="0"/>
                <a:cs typeface="Tahoma" pitchFamily="34" charset="0"/>
              </a:rPr>
              <a:t>) and knowledge is </a:t>
            </a:r>
            <a:r>
              <a:rPr lang="en-AU" b="1" dirty="0">
                <a:latin typeface="Tahoma" pitchFamily="34" charset="0"/>
                <a:ea typeface="Tahoma" pitchFamily="34" charset="0"/>
                <a:cs typeface="Tahoma" pitchFamily="34" charset="0"/>
              </a:rPr>
              <a:t>co-created</a:t>
            </a:r>
            <a:r>
              <a:rPr lang="en-AU" dirty="0">
                <a:latin typeface="Tahoma" pitchFamily="34" charset="0"/>
                <a:ea typeface="Tahoma" pitchFamily="34" charset="0"/>
                <a:cs typeface="Tahoma" pitchFamily="34" charset="0"/>
              </a:rPr>
              <a:t>; classrooms are places where young people’s sense-making processes and knowledge’s are validated and developed in </a:t>
            </a:r>
            <a:r>
              <a:rPr lang="en-AU" b="1" dirty="0">
                <a:latin typeface="Tahoma" pitchFamily="34" charset="0"/>
                <a:ea typeface="Tahoma" pitchFamily="34" charset="0"/>
                <a:cs typeface="Tahoma" pitchFamily="34" charset="0"/>
              </a:rPr>
              <a:t>collaboration</a:t>
            </a:r>
            <a:r>
              <a:rPr lang="en-AU" dirty="0">
                <a:latin typeface="Tahoma" pitchFamily="34" charset="0"/>
                <a:ea typeface="Tahoma" pitchFamily="34" charset="0"/>
                <a:cs typeface="Tahoma" pitchFamily="34" charset="0"/>
              </a:rPr>
              <a:t> with others;</a:t>
            </a:r>
            <a:endParaRPr lang="en-NZ"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25037374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t/>
            </a:r>
            <a:br>
              <a:rPr lang="en-AU" b="1" dirty="0" smtClean="0"/>
            </a:br>
            <a:r>
              <a:rPr lang="en-AU" sz="4000" b="1" dirty="0" smtClean="0">
                <a:latin typeface="Tahoma" pitchFamily="34" charset="0"/>
                <a:ea typeface="Tahoma" pitchFamily="34" charset="0"/>
                <a:cs typeface="Tahoma" pitchFamily="34" charset="0"/>
              </a:rPr>
              <a:t>Where </a:t>
            </a:r>
            <a:r>
              <a:rPr lang="en-AU" sz="4000" b="1" dirty="0">
                <a:latin typeface="Tahoma" pitchFamily="34" charset="0"/>
                <a:ea typeface="Tahoma" pitchFamily="34" charset="0"/>
                <a:cs typeface="Tahoma" pitchFamily="34" charset="0"/>
              </a:rPr>
              <a:t>connectedness is fundamental to </a:t>
            </a:r>
            <a:r>
              <a:rPr lang="en-AU" sz="4000" b="1" dirty="0" smtClean="0">
                <a:latin typeface="Tahoma" pitchFamily="34" charset="0"/>
                <a:ea typeface="Tahoma" pitchFamily="34" charset="0"/>
                <a:cs typeface="Tahoma" pitchFamily="34" charset="0"/>
              </a:rPr>
              <a:t>relations:</a:t>
            </a:r>
            <a:endParaRPr lang="en-NZ" sz="4000" b="1" dirty="0">
              <a:latin typeface="Tahoma" pitchFamily="34" charset="0"/>
              <a:ea typeface="Tahoma" pitchFamily="34" charset="0"/>
              <a:cs typeface="Tahoma" pitchFamily="34" charset="0"/>
            </a:endParaRPr>
          </a:p>
        </p:txBody>
      </p:sp>
      <p:sp>
        <p:nvSpPr>
          <p:cNvPr id="3" name="Content Placeholder 2"/>
          <p:cNvSpPr>
            <a:spLocks noGrp="1"/>
          </p:cNvSpPr>
          <p:nvPr>
            <p:ph idx="1"/>
          </p:nvPr>
        </p:nvSpPr>
        <p:spPr/>
        <p:txBody>
          <a:bodyPr/>
          <a:lstStyle/>
          <a:p>
            <a:pPr marL="0" indent="0" algn="ctr">
              <a:buNone/>
            </a:pPr>
            <a:endParaRPr lang="en-AU" dirty="0">
              <a:latin typeface="Tahoma" pitchFamily="34" charset="0"/>
              <a:ea typeface="Tahoma" pitchFamily="34" charset="0"/>
              <a:cs typeface="Tahoma" pitchFamily="34" charset="0"/>
            </a:endParaRPr>
          </a:p>
          <a:p>
            <a:pPr algn="ctr"/>
            <a:r>
              <a:rPr lang="en-AU" sz="3600" dirty="0" smtClean="0">
                <a:latin typeface="Tahoma" pitchFamily="34" charset="0"/>
                <a:ea typeface="Tahoma" pitchFamily="34" charset="0"/>
                <a:cs typeface="Tahoma" pitchFamily="34" charset="0"/>
              </a:rPr>
              <a:t>teachers </a:t>
            </a:r>
            <a:r>
              <a:rPr lang="en-AU" sz="3600" dirty="0">
                <a:latin typeface="Tahoma" pitchFamily="34" charset="0"/>
                <a:ea typeface="Tahoma" pitchFamily="34" charset="0"/>
                <a:cs typeface="Tahoma" pitchFamily="34" charset="0"/>
              </a:rPr>
              <a:t>are committed to and inextricably </a:t>
            </a:r>
            <a:r>
              <a:rPr lang="en-AU" sz="3600" b="1" dirty="0">
                <a:latin typeface="Tahoma" pitchFamily="34" charset="0"/>
                <a:ea typeface="Tahoma" pitchFamily="34" charset="0"/>
                <a:cs typeface="Tahoma" pitchFamily="34" charset="0"/>
              </a:rPr>
              <a:t>connected</a:t>
            </a:r>
            <a:r>
              <a:rPr lang="en-AU" sz="3600" dirty="0">
                <a:latin typeface="Tahoma" pitchFamily="34" charset="0"/>
                <a:ea typeface="Tahoma" pitchFamily="34" charset="0"/>
                <a:cs typeface="Tahoma" pitchFamily="34" charset="0"/>
              </a:rPr>
              <a:t> to their students and the community; school and home/parental aspirations are complementary.</a:t>
            </a:r>
            <a:endParaRPr lang="en-NZ" sz="36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0409955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1143000"/>
          </a:xfrm>
        </p:spPr>
        <p:txBody>
          <a:bodyPr>
            <a:normAutofit fontScale="90000"/>
          </a:bodyPr>
          <a:lstStyle/>
          <a:p>
            <a:r>
              <a:rPr lang="en-AU" b="1" dirty="0">
                <a:latin typeface="Tahoma" pitchFamily="34" charset="0"/>
                <a:ea typeface="Tahoma" pitchFamily="34" charset="0"/>
                <a:cs typeface="Tahoma" pitchFamily="34" charset="0"/>
              </a:rPr>
              <a:t/>
            </a:r>
            <a:br>
              <a:rPr lang="en-AU" b="1" dirty="0">
                <a:latin typeface="Tahoma" pitchFamily="34" charset="0"/>
                <a:ea typeface="Tahoma" pitchFamily="34" charset="0"/>
                <a:cs typeface="Tahoma" pitchFamily="34" charset="0"/>
              </a:rPr>
            </a:br>
            <a:r>
              <a:rPr lang="en-AU" b="1" dirty="0">
                <a:latin typeface="Tahoma" pitchFamily="34" charset="0"/>
                <a:ea typeface="Tahoma" pitchFamily="34" charset="0"/>
                <a:cs typeface="Tahoma" pitchFamily="34" charset="0"/>
              </a:rPr>
              <a:t>Where there is a </a:t>
            </a:r>
            <a:r>
              <a:rPr lang="en-AU" b="1" dirty="0" smtClean="0">
                <a:latin typeface="Tahoma" pitchFamily="34" charset="0"/>
                <a:ea typeface="Tahoma" pitchFamily="34" charset="0"/>
                <a:cs typeface="Tahoma" pitchFamily="34" charset="0"/>
              </a:rPr>
              <a:t>common vision:</a:t>
            </a:r>
            <a:r>
              <a:rPr lang="en-AU" b="1" dirty="0">
                <a:latin typeface="Tahoma" pitchFamily="34" charset="0"/>
                <a:ea typeface="Tahoma" pitchFamily="34" charset="0"/>
                <a:cs typeface="Tahoma" pitchFamily="34" charset="0"/>
              </a:rPr>
              <a:t/>
            </a:r>
            <a:br>
              <a:rPr lang="en-AU" b="1" dirty="0">
                <a:latin typeface="Tahoma" pitchFamily="34" charset="0"/>
                <a:ea typeface="Tahoma" pitchFamily="34" charset="0"/>
                <a:cs typeface="Tahoma" pitchFamily="34" charset="0"/>
              </a:rPr>
            </a:br>
            <a:endParaRPr lang="en-NZ" b="1" dirty="0">
              <a:latin typeface="Tahoma" pitchFamily="34" charset="0"/>
              <a:ea typeface="Tahoma" pitchFamily="34" charset="0"/>
              <a:cs typeface="Tahoma" pitchFamily="34" charset="0"/>
            </a:endParaRPr>
          </a:p>
        </p:txBody>
      </p:sp>
      <p:sp>
        <p:nvSpPr>
          <p:cNvPr id="3" name="Content Placeholder 2"/>
          <p:cNvSpPr>
            <a:spLocks noGrp="1"/>
          </p:cNvSpPr>
          <p:nvPr>
            <p:ph idx="1"/>
          </p:nvPr>
        </p:nvSpPr>
        <p:spPr/>
        <p:txBody>
          <a:bodyPr>
            <a:normAutofit/>
          </a:bodyPr>
          <a:lstStyle/>
          <a:p>
            <a:pPr marL="0" indent="0" algn="ctr">
              <a:buNone/>
            </a:pPr>
            <a:endParaRPr lang="en-AU" sz="4000" dirty="0" smtClean="0">
              <a:latin typeface="Tahoma" pitchFamily="34" charset="0"/>
              <a:ea typeface="Tahoma" pitchFamily="34" charset="0"/>
              <a:cs typeface="Tahoma" pitchFamily="34" charset="0"/>
            </a:endParaRPr>
          </a:p>
          <a:p>
            <a:pPr algn="ctr"/>
            <a:r>
              <a:rPr lang="en-AU" sz="4800" dirty="0" smtClean="0">
                <a:latin typeface="Tahoma" pitchFamily="34" charset="0"/>
                <a:ea typeface="Tahoma" pitchFamily="34" charset="0"/>
                <a:cs typeface="Tahoma" pitchFamily="34" charset="0"/>
              </a:rPr>
              <a:t>an </a:t>
            </a:r>
            <a:r>
              <a:rPr lang="en-AU" sz="4800" dirty="0">
                <a:latin typeface="Tahoma" pitchFamily="34" charset="0"/>
                <a:ea typeface="Tahoma" pitchFamily="34" charset="0"/>
                <a:cs typeface="Tahoma" pitchFamily="34" charset="0"/>
              </a:rPr>
              <a:t>agenda for excellence for Māori in </a:t>
            </a:r>
            <a:r>
              <a:rPr lang="en-AU" sz="4800" dirty="0" smtClean="0">
                <a:latin typeface="Tahoma" pitchFamily="34" charset="0"/>
                <a:ea typeface="Tahoma" pitchFamily="34" charset="0"/>
                <a:cs typeface="Tahoma" pitchFamily="34" charset="0"/>
              </a:rPr>
              <a:t>education</a:t>
            </a:r>
            <a:r>
              <a:rPr lang="en-AU" sz="4800" dirty="0">
                <a:latin typeface="Tahoma" pitchFamily="34" charset="0"/>
                <a:ea typeface="Tahoma" pitchFamily="34" charset="0"/>
                <a:cs typeface="Tahoma" pitchFamily="34" charset="0"/>
              </a:rPr>
              <a:t> </a:t>
            </a:r>
            <a:endParaRPr lang="en-AU" sz="4800" dirty="0" smtClean="0">
              <a:latin typeface="Tahoma" pitchFamily="34" charset="0"/>
              <a:ea typeface="Tahoma" pitchFamily="34" charset="0"/>
              <a:cs typeface="Tahoma" pitchFamily="34" charset="0"/>
            </a:endParaRPr>
          </a:p>
          <a:p>
            <a:endParaRPr lang="en-NZ" dirty="0"/>
          </a:p>
        </p:txBody>
      </p:sp>
    </p:spTree>
    <p:extLst>
      <p:ext uri="{BB962C8B-B14F-4D97-AF65-F5344CB8AC3E}">
        <p14:creationId xmlns:p14="http://schemas.microsoft.com/office/powerpoint/2010/main" val="35698836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577483"/>
          </a:xfrm>
        </p:spPr>
        <p:txBody>
          <a:bodyPr>
            <a:normAutofit fontScale="92500" lnSpcReduction="10000"/>
          </a:bodyPr>
          <a:lstStyle/>
          <a:p>
            <a:endParaRPr lang="en-NZ" dirty="0"/>
          </a:p>
          <a:p>
            <a:pPr marL="0" indent="0" algn="ctr">
              <a:buNone/>
            </a:pPr>
            <a:r>
              <a:rPr lang="en-AU" sz="3500" dirty="0">
                <a:latin typeface="Tahoma" pitchFamily="34" charset="0"/>
                <a:ea typeface="Tahoma" pitchFamily="34" charset="0"/>
                <a:cs typeface="Tahoma" pitchFamily="34" charset="0"/>
              </a:rPr>
              <a:t>W</a:t>
            </a:r>
            <a:r>
              <a:rPr lang="en-AU" sz="3500" dirty="0" smtClean="0">
                <a:latin typeface="Tahoma" pitchFamily="34" charset="0"/>
                <a:ea typeface="Tahoma" pitchFamily="34" charset="0"/>
                <a:cs typeface="Tahoma" pitchFamily="34" charset="0"/>
              </a:rPr>
              <a:t>here </a:t>
            </a:r>
            <a:r>
              <a:rPr lang="en-AU" sz="3500" dirty="0">
                <a:latin typeface="Tahoma" pitchFamily="34" charset="0"/>
                <a:ea typeface="Tahoma" pitchFamily="34" charset="0"/>
                <a:cs typeface="Tahoma" pitchFamily="34" charset="0"/>
              </a:rPr>
              <a:t>power is shared between self-determining individuals within non-dominating relations of interdependence; where culture counts; learning is interactive, dialogic and spirals; participants are connected and committed to one another through the </a:t>
            </a:r>
            <a:r>
              <a:rPr lang="en-AU" sz="3500" dirty="0" smtClean="0">
                <a:latin typeface="Tahoma" pitchFamily="34" charset="0"/>
                <a:ea typeface="Tahoma" pitchFamily="34" charset="0"/>
                <a:cs typeface="Tahoma" pitchFamily="34" charset="0"/>
              </a:rPr>
              <a:t>establishment </a:t>
            </a:r>
            <a:r>
              <a:rPr lang="en-AU" sz="3500" dirty="0">
                <a:latin typeface="Tahoma" pitchFamily="34" charset="0"/>
                <a:ea typeface="Tahoma" pitchFamily="34" charset="0"/>
                <a:cs typeface="Tahoma" pitchFamily="34" charset="0"/>
              </a:rPr>
              <a:t>of a common vision for what constitutes excellence in educational outcomes.</a:t>
            </a:r>
            <a:endParaRPr lang="en-NZ" sz="3500" dirty="0">
              <a:latin typeface="Tahoma" pitchFamily="34" charset="0"/>
              <a:ea typeface="Tahoma" pitchFamily="34" charset="0"/>
              <a:cs typeface="Tahoma" pitchFamily="34" charset="0"/>
            </a:endParaRPr>
          </a:p>
          <a:p>
            <a:pPr marL="0" indent="0">
              <a:buNone/>
            </a:pPr>
            <a:endParaRPr lang="en-NZ" dirty="0"/>
          </a:p>
          <a:p>
            <a:pPr marL="0" indent="0">
              <a:buNone/>
            </a:pPr>
            <a:r>
              <a:rPr lang="en-AU" dirty="0" smtClean="0"/>
              <a:t>(Bishop </a:t>
            </a:r>
            <a:r>
              <a:rPr lang="en-AU" dirty="0"/>
              <a:t>et al, p.25)</a:t>
            </a:r>
            <a:endParaRPr lang="en-NZ" dirty="0"/>
          </a:p>
        </p:txBody>
      </p:sp>
    </p:spTree>
    <p:extLst>
      <p:ext uri="{BB962C8B-B14F-4D97-AF65-F5344CB8AC3E}">
        <p14:creationId xmlns:p14="http://schemas.microsoft.com/office/powerpoint/2010/main" val="10873420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505475"/>
          </a:xfrm>
        </p:spPr>
        <p:txBody>
          <a:bodyPr/>
          <a:lstStyle/>
          <a:p>
            <a:pPr marL="0" indent="0">
              <a:buNone/>
            </a:pPr>
            <a:endParaRPr lang="en-NZ" dirty="0" smtClean="0"/>
          </a:p>
          <a:p>
            <a:pPr marL="0" indent="0" algn="ctr">
              <a:buNone/>
            </a:pPr>
            <a:r>
              <a:rPr lang="en-NZ" sz="4000" b="1" dirty="0" smtClean="0">
                <a:latin typeface="Tahoma" pitchFamily="34" charset="0"/>
                <a:ea typeface="Tahoma" pitchFamily="34" charset="0"/>
                <a:cs typeface="Tahoma" pitchFamily="34" charset="0"/>
              </a:rPr>
              <a:t>What might this mean for - </a:t>
            </a:r>
          </a:p>
          <a:p>
            <a:pPr algn="ctr"/>
            <a:r>
              <a:rPr lang="en-NZ" dirty="0" smtClean="0">
                <a:latin typeface="Tahoma" pitchFamily="34" charset="0"/>
                <a:ea typeface="Tahoma" pitchFamily="34" charset="0"/>
                <a:cs typeface="Tahoma" pitchFamily="34" charset="0"/>
              </a:rPr>
              <a:t>The classroom teacher?</a:t>
            </a:r>
          </a:p>
          <a:p>
            <a:pPr algn="ctr"/>
            <a:r>
              <a:rPr lang="en-NZ" dirty="0" smtClean="0">
                <a:latin typeface="Tahoma" pitchFamily="34" charset="0"/>
                <a:ea typeface="Tahoma" pitchFamily="34" charset="0"/>
                <a:cs typeface="Tahoma" pitchFamily="34" charset="0"/>
              </a:rPr>
              <a:t>An HOD/HOL?</a:t>
            </a:r>
          </a:p>
          <a:p>
            <a:pPr algn="ctr"/>
            <a:endParaRPr lang="en-NZ" dirty="0">
              <a:latin typeface="Tahoma" pitchFamily="34" charset="0"/>
              <a:ea typeface="Tahoma" pitchFamily="34" charset="0"/>
              <a:cs typeface="Tahoma" pitchFamily="34" charset="0"/>
            </a:endParaRPr>
          </a:p>
          <a:p>
            <a:pPr marL="0" indent="0" algn="ctr">
              <a:buNone/>
            </a:pPr>
            <a:r>
              <a:rPr lang="en-NZ" sz="4000" b="1" dirty="0" smtClean="0">
                <a:latin typeface="Tahoma" pitchFamily="34" charset="0"/>
                <a:ea typeface="Tahoma" pitchFamily="34" charset="0"/>
                <a:cs typeface="Tahoma" pitchFamily="34" charset="0"/>
              </a:rPr>
              <a:t>What questions might we ask around our own practice?</a:t>
            </a:r>
          </a:p>
          <a:p>
            <a:pPr marL="0" indent="0">
              <a:buNone/>
            </a:pPr>
            <a:endParaRPr lang="en-NZ" dirty="0" smtClean="0"/>
          </a:p>
        </p:txBody>
      </p:sp>
    </p:spTree>
    <p:extLst>
      <p:ext uri="{BB962C8B-B14F-4D97-AF65-F5344CB8AC3E}">
        <p14:creationId xmlns:p14="http://schemas.microsoft.com/office/powerpoint/2010/main" val="7292750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600" b="1" dirty="0" smtClean="0">
                <a:latin typeface="Tahoma" pitchFamily="34" charset="0"/>
                <a:ea typeface="Tahoma" pitchFamily="34" charset="0"/>
                <a:cs typeface="Tahoma" pitchFamily="34" charset="0"/>
              </a:rPr>
              <a:t>As a classroom teacher…</a:t>
            </a:r>
            <a:endParaRPr lang="en-NZ" sz="3600" b="1" dirty="0">
              <a:latin typeface="Tahoma" pitchFamily="34" charset="0"/>
              <a:ea typeface="Tahoma" pitchFamily="34" charset="0"/>
              <a:cs typeface="Tahoma" pitchFamily="34" charset="0"/>
            </a:endParaRPr>
          </a:p>
        </p:txBody>
      </p:sp>
      <p:sp>
        <p:nvSpPr>
          <p:cNvPr id="3" name="Content Placeholder 2"/>
          <p:cNvSpPr>
            <a:spLocks noGrp="1"/>
          </p:cNvSpPr>
          <p:nvPr>
            <p:ph idx="1"/>
          </p:nvPr>
        </p:nvSpPr>
        <p:spPr/>
        <p:txBody>
          <a:bodyPr>
            <a:normAutofit fontScale="70000" lnSpcReduction="20000"/>
          </a:bodyPr>
          <a:lstStyle/>
          <a:p>
            <a:r>
              <a:rPr lang="en-AU" sz="3800" dirty="0">
                <a:latin typeface="Tahoma" pitchFamily="34" charset="0"/>
                <a:ea typeface="Tahoma" pitchFamily="34" charset="0"/>
                <a:cs typeface="Tahoma" pitchFamily="34" charset="0"/>
              </a:rPr>
              <a:t>Does your classroom look like a place where the students are valued for who they are? </a:t>
            </a:r>
            <a:endParaRPr lang="en-AU" sz="3800" dirty="0" smtClean="0">
              <a:latin typeface="Tahoma" pitchFamily="34" charset="0"/>
              <a:ea typeface="Tahoma" pitchFamily="34" charset="0"/>
              <a:cs typeface="Tahoma" pitchFamily="34" charset="0"/>
            </a:endParaRPr>
          </a:p>
          <a:p>
            <a:r>
              <a:rPr lang="en-AU" sz="3800" dirty="0" smtClean="0">
                <a:latin typeface="Tahoma" pitchFamily="34" charset="0"/>
                <a:ea typeface="Tahoma" pitchFamily="34" charset="0"/>
                <a:cs typeface="Tahoma" pitchFamily="34" charset="0"/>
              </a:rPr>
              <a:t>Is </a:t>
            </a:r>
            <a:r>
              <a:rPr lang="en-AU" sz="3800" i="1" dirty="0">
                <a:latin typeface="Tahoma" pitchFamily="34" charset="0"/>
                <a:ea typeface="Tahoma" pitchFamily="34" charset="0"/>
                <a:cs typeface="Tahoma" pitchFamily="34" charset="0"/>
              </a:rPr>
              <a:t>current</a:t>
            </a:r>
            <a:r>
              <a:rPr lang="en-AU" sz="3800" dirty="0">
                <a:latin typeface="Tahoma" pitchFamily="34" charset="0"/>
                <a:ea typeface="Tahoma" pitchFamily="34" charset="0"/>
                <a:cs typeface="Tahoma" pitchFamily="34" charset="0"/>
              </a:rPr>
              <a:t> student work displayed</a:t>
            </a:r>
            <a:r>
              <a:rPr lang="en-AU" sz="3800" dirty="0" smtClean="0">
                <a:latin typeface="Tahoma" pitchFamily="34" charset="0"/>
                <a:ea typeface="Tahoma" pitchFamily="34" charset="0"/>
                <a:cs typeface="Tahoma" pitchFamily="34" charset="0"/>
              </a:rPr>
              <a:t>?</a:t>
            </a:r>
          </a:p>
          <a:p>
            <a:r>
              <a:rPr lang="en-AU" sz="3800" dirty="0" smtClean="0">
                <a:latin typeface="Tahoma" pitchFamily="34" charset="0"/>
                <a:ea typeface="Tahoma" pitchFamily="34" charset="0"/>
                <a:cs typeface="Tahoma" pitchFamily="34" charset="0"/>
              </a:rPr>
              <a:t>Do </a:t>
            </a:r>
            <a:r>
              <a:rPr lang="en-AU" sz="3800" dirty="0">
                <a:latin typeface="Tahoma" pitchFamily="34" charset="0"/>
                <a:ea typeface="Tahoma" pitchFamily="34" charset="0"/>
                <a:cs typeface="Tahoma" pitchFamily="34" charset="0"/>
              </a:rPr>
              <a:t>you change what’s on your walls regularly or has it become ‘wallpaper’? </a:t>
            </a:r>
            <a:endParaRPr lang="en-AU" sz="3800" dirty="0" smtClean="0">
              <a:latin typeface="Tahoma" pitchFamily="34" charset="0"/>
              <a:ea typeface="Tahoma" pitchFamily="34" charset="0"/>
              <a:cs typeface="Tahoma" pitchFamily="34" charset="0"/>
            </a:endParaRPr>
          </a:p>
          <a:p>
            <a:r>
              <a:rPr lang="en-AU" sz="3800" dirty="0" smtClean="0">
                <a:latin typeface="Tahoma" pitchFamily="34" charset="0"/>
                <a:ea typeface="Tahoma" pitchFamily="34" charset="0"/>
                <a:cs typeface="Tahoma" pitchFamily="34" charset="0"/>
              </a:rPr>
              <a:t>Would </a:t>
            </a:r>
            <a:r>
              <a:rPr lang="en-AU" sz="3800" dirty="0">
                <a:latin typeface="Tahoma" pitchFamily="34" charset="0"/>
                <a:ea typeface="Tahoma" pitchFamily="34" charset="0"/>
                <a:cs typeface="Tahoma" pitchFamily="34" charset="0"/>
              </a:rPr>
              <a:t>a visitor to your room know that they were in an English classroom </a:t>
            </a:r>
            <a:r>
              <a:rPr lang="en-AU" sz="3800" i="1" dirty="0">
                <a:latin typeface="Tahoma" pitchFamily="34" charset="0"/>
                <a:ea typeface="Tahoma" pitchFamily="34" charset="0"/>
                <a:cs typeface="Tahoma" pitchFamily="34" charset="0"/>
              </a:rPr>
              <a:t>in </a:t>
            </a:r>
            <a:r>
              <a:rPr lang="en-AU" sz="3800" dirty="0">
                <a:latin typeface="Tahoma" pitchFamily="34" charset="0"/>
                <a:ea typeface="Tahoma" pitchFamily="34" charset="0"/>
                <a:cs typeface="Tahoma" pitchFamily="34" charset="0"/>
              </a:rPr>
              <a:t>New Zealand and not just an English classroom anywhere in the world? </a:t>
            </a:r>
            <a:endParaRPr lang="en-AU" sz="3800" dirty="0" smtClean="0">
              <a:latin typeface="Tahoma" pitchFamily="34" charset="0"/>
              <a:ea typeface="Tahoma" pitchFamily="34" charset="0"/>
              <a:cs typeface="Tahoma" pitchFamily="34" charset="0"/>
            </a:endParaRPr>
          </a:p>
          <a:p>
            <a:r>
              <a:rPr lang="en-AU" sz="3800" dirty="0" smtClean="0">
                <a:latin typeface="Tahoma" pitchFamily="34" charset="0"/>
                <a:ea typeface="Tahoma" pitchFamily="34" charset="0"/>
                <a:cs typeface="Tahoma" pitchFamily="34" charset="0"/>
              </a:rPr>
              <a:t>Is </a:t>
            </a:r>
            <a:r>
              <a:rPr lang="en-AU" sz="3800" dirty="0">
                <a:latin typeface="Tahoma" pitchFamily="34" charset="0"/>
                <a:ea typeface="Tahoma" pitchFamily="34" charset="0"/>
                <a:cs typeface="Tahoma" pitchFamily="34" charset="0"/>
              </a:rPr>
              <a:t>the classroom a space your students feel comfortable in and experience a sense of belonging? </a:t>
            </a:r>
            <a:endParaRPr lang="en-NZ" sz="3800" dirty="0">
              <a:latin typeface="Tahoma" pitchFamily="34" charset="0"/>
              <a:ea typeface="Tahoma" pitchFamily="34" charset="0"/>
              <a:cs typeface="Tahoma" pitchFamily="34" charset="0"/>
            </a:endParaRPr>
          </a:p>
          <a:p>
            <a:pPr marL="0" indent="0">
              <a:buNone/>
            </a:pPr>
            <a:endParaRPr lang="en-NZ" dirty="0"/>
          </a:p>
        </p:txBody>
      </p:sp>
    </p:spTree>
    <p:extLst>
      <p:ext uri="{BB962C8B-B14F-4D97-AF65-F5344CB8AC3E}">
        <p14:creationId xmlns:p14="http://schemas.microsoft.com/office/powerpoint/2010/main" val="27323992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577483"/>
          </a:xfrm>
        </p:spPr>
        <p:txBody>
          <a:bodyPr>
            <a:normAutofit/>
          </a:bodyPr>
          <a:lstStyle/>
          <a:p>
            <a:pPr marL="0" indent="0" algn="ctr">
              <a:buNone/>
            </a:pPr>
            <a:r>
              <a:rPr lang="en-AU" sz="3600" b="1" dirty="0" smtClean="0">
                <a:latin typeface="Tahoma" pitchFamily="34" charset="0"/>
                <a:ea typeface="Tahoma" pitchFamily="34" charset="0"/>
                <a:cs typeface="Tahoma" pitchFamily="34" charset="0"/>
              </a:rPr>
              <a:t>Building learning relationships</a:t>
            </a:r>
          </a:p>
          <a:p>
            <a:pPr marL="0" indent="0" algn="ctr">
              <a:buNone/>
            </a:pPr>
            <a:r>
              <a:rPr lang="en-AU" sz="2800" dirty="0" smtClean="0">
                <a:latin typeface="Tahoma" pitchFamily="34" charset="0"/>
                <a:ea typeface="Tahoma" pitchFamily="34" charset="0"/>
                <a:cs typeface="Tahoma" pitchFamily="34" charset="0"/>
              </a:rPr>
              <a:t>(Know the learners)</a:t>
            </a:r>
          </a:p>
          <a:p>
            <a:pPr marL="0" indent="0" algn="ctr">
              <a:buNone/>
            </a:pPr>
            <a:endParaRPr lang="en-AU" sz="2800" dirty="0" smtClean="0">
              <a:latin typeface="Tahoma" pitchFamily="34" charset="0"/>
              <a:ea typeface="Tahoma" pitchFamily="34" charset="0"/>
              <a:cs typeface="Tahoma" pitchFamily="34" charset="0"/>
            </a:endParaRPr>
          </a:p>
          <a:p>
            <a:r>
              <a:rPr lang="en-AU" dirty="0" smtClean="0">
                <a:latin typeface="Tahoma" pitchFamily="34" charset="0"/>
                <a:ea typeface="Tahoma" pitchFamily="34" charset="0"/>
                <a:cs typeface="Tahoma" pitchFamily="34" charset="0"/>
              </a:rPr>
              <a:t>Data</a:t>
            </a:r>
          </a:p>
          <a:p>
            <a:r>
              <a:rPr lang="en-AU" dirty="0" smtClean="0">
                <a:latin typeface="Tahoma" pitchFamily="34" charset="0"/>
                <a:ea typeface="Tahoma" pitchFamily="34" charset="0"/>
                <a:cs typeface="Tahoma" pitchFamily="34" charset="0"/>
              </a:rPr>
              <a:t>Details</a:t>
            </a:r>
          </a:p>
          <a:p>
            <a:r>
              <a:rPr lang="en-AU" dirty="0" smtClean="0">
                <a:latin typeface="Tahoma" pitchFamily="34" charset="0"/>
                <a:ea typeface="Tahoma" pitchFamily="34" charset="0"/>
                <a:cs typeface="Tahoma" pitchFamily="34" charset="0"/>
              </a:rPr>
              <a:t>Goals and aspirations</a:t>
            </a:r>
          </a:p>
          <a:p>
            <a:r>
              <a:rPr lang="en-AU" dirty="0" smtClean="0">
                <a:latin typeface="Tahoma" pitchFamily="34" charset="0"/>
                <a:ea typeface="Tahoma" pitchFamily="34" charset="0"/>
                <a:cs typeface="Tahoma" pitchFamily="34" charset="0"/>
              </a:rPr>
              <a:t>Formative assessment tasks</a:t>
            </a:r>
          </a:p>
          <a:p>
            <a:r>
              <a:rPr lang="en-AU" dirty="0" smtClean="0">
                <a:latin typeface="Tahoma" pitchFamily="34" charset="0"/>
                <a:ea typeface="Tahoma" pitchFamily="34" charset="0"/>
                <a:cs typeface="Tahoma" pitchFamily="34" charset="0"/>
              </a:rPr>
              <a:t>Student voice and </a:t>
            </a:r>
            <a:r>
              <a:rPr lang="en-AU" dirty="0" err="1" smtClean="0">
                <a:latin typeface="Tahoma" pitchFamily="34" charset="0"/>
                <a:ea typeface="Tahoma" pitchFamily="34" charset="0"/>
                <a:cs typeface="Tahoma" pitchFamily="34" charset="0"/>
              </a:rPr>
              <a:t>feeback</a:t>
            </a:r>
            <a:r>
              <a:rPr lang="en-AU" dirty="0" smtClean="0">
                <a:latin typeface="Tahoma" pitchFamily="34" charset="0"/>
                <a:ea typeface="Tahoma" pitchFamily="34" charset="0"/>
                <a:cs typeface="Tahoma" pitchFamily="34" charset="0"/>
              </a:rPr>
              <a:t> </a:t>
            </a:r>
          </a:p>
          <a:p>
            <a:endParaRPr lang="en-AU" sz="2800" dirty="0" smtClean="0">
              <a:latin typeface="Tahoma" pitchFamily="34" charset="0"/>
              <a:ea typeface="Tahoma" pitchFamily="34" charset="0"/>
              <a:cs typeface="Tahoma" pitchFamily="34" charset="0"/>
            </a:endParaRPr>
          </a:p>
          <a:p>
            <a:endParaRPr lang="en-AU" sz="2800" dirty="0" smtClean="0">
              <a:latin typeface="Tahoma" pitchFamily="34" charset="0"/>
              <a:ea typeface="Tahoma" pitchFamily="34" charset="0"/>
              <a:cs typeface="Tahoma" pitchFamily="34" charset="0"/>
            </a:endParaRPr>
          </a:p>
          <a:p>
            <a:pPr marL="0" indent="0">
              <a:buNone/>
            </a:pPr>
            <a:endParaRPr lang="en-AU" sz="3600" dirty="0" smtClean="0">
              <a:latin typeface="Tahoma" pitchFamily="34" charset="0"/>
              <a:ea typeface="Tahoma" pitchFamily="34" charset="0"/>
              <a:cs typeface="Tahoma" pitchFamily="34" charset="0"/>
            </a:endParaRPr>
          </a:p>
          <a:p>
            <a:pPr marL="0" indent="0" algn="ctr">
              <a:buNone/>
            </a:pPr>
            <a:endParaRPr lang="en-AU" sz="3600" b="1" dirty="0" smtClean="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9521941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577483"/>
          </a:xfrm>
        </p:spPr>
        <p:txBody>
          <a:bodyPr>
            <a:normAutofit/>
          </a:bodyPr>
          <a:lstStyle/>
          <a:p>
            <a:pPr marL="0" indent="0" algn="ctr">
              <a:buNone/>
            </a:pPr>
            <a:r>
              <a:rPr lang="en-AU" sz="3900" b="1" dirty="0" smtClean="0">
                <a:latin typeface="Tahoma" pitchFamily="34" charset="0"/>
                <a:ea typeface="Tahoma" pitchFamily="34" charset="0"/>
                <a:cs typeface="Tahoma" pitchFamily="34" charset="0"/>
              </a:rPr>
              <a:t>Programmes of learning </a:t>
            </a:r>
            <a:endParaRPr lang="en-AU" sz="3900" b="1" dirty="0">
              <a:latin typeface="Tahoma" pitchFamily="34" charset="0"/>
              <a:ea typeface="Tahoma" pitchFamily="34" charset="0"/>
              <a:cs typeface="Tahoma" pitchFamily="34" charset="0"/>
            </a:endParaRPr>
          </a:p>
          <a:p>
            <a:endParaRPr lang="en-AU" sz="3000" dirty="0" smtClean="0">
              <a:latin typeface="Tahoma" pitchFamily="34" charset="0"/>
              <a:ea typeface="Tahoma" pitchFamily="34" charset="0"/>
              <a:cs typeface="Tahoma" pitchFamily="34" charset="0"/>
            </a:endParaRPr>
          </a:p>
          <a:p>
            <a:r>
              <a:rPr lang="en-AU" dirty="0" smtClean="0">
                <a:latin typeface="Tahoma" pitchFamily="34" charset="0"/>
                <a:ea typeface="Tahoma" pitchFamily="34" charset="0"/>
                <a:cs typeface="Tahoma" pitchFamily="34" charset="0"/>
              </a:rPr>
              <a:t>Booking systems</a:t>
            </a:r>
          </a:p>
          <a:p>
            <a:r>
              <a:rPr lang="en-AU" dirty="0" smtClean="0">
                <a:latin typeface="Tahoma" pitchFamily="34" charset="0"/>
                <a:ea typeface="Tahoma" pitchFamily="34" charset="0"/>
                <a:cs typeface="Tahoma" pitchFamily="34" charset="0"/>
              </a:rPr>
              <a:t>Interest </a:t>
            </a:r>
            <a:r>
              <a:rPr lang="en-AU" dirty="0" err="1" smtClean="0">
                <a:latin typeface="Tahoma" pitchFamily="34" charset="0"/>
                <a:ea typeface="Tahoma" pitchFamily="34" charset="0"/>
                <a:cs typeface="Tahoma" pitchFamily="34" charset="0"/>
              </a:rPr>
              <a:t>vs</a:t>
            </a:r>
            <a:r>
              <a:rPr lang="en-AU" dirty="0" smtClean="0">
                <a:latin typeface="Tahoma" pitchFamily="34" charset="0"/>
                <a:ea typeface="Tahoma" pitchFamily="34" charset="0"/>
                <a:cs typeface="Tahoma" pitchFamily="34" charset="0"/>
              </a:rPr>
              <a:t> availability</a:t>
            </a:r>
          </a:p>
          <a:p>
            <a:r>
              <a:rPr lang="en-AU" dirty="0" smtClean="0">
                <a:latin typeface="Tahoma" pitchFamily="34" charset="0"/>
                <a:ea typeface="Tahoma" pitchFamily="34" charset="0"/>
                <a:cs typeface="Tahoma" pitchFamily="34" charset="0"/>
              </a:rPr>
              <a:t>Student voice </a:t>
            </a:r>
          </a:p>
          <a:p>
            <a:r>
              <a:rPr lang="en-AU" dirty="0" smtClean="0">
                <a:latin typeface="Tahoma" pitchFamily="34" charset="0"/>
                <a:ea typeface="Tahoma" pitchFamily="34" charset="0"/>
                <a:cs typeface="Tahoma" pitchFamily="34" charset="0"/>
              </a:rPr>
              <a:t>Change </a:t>
            </a:r>
            <a:r>
              <a:rPr lang="en-AU" dirty="0" err="1" smtClean="0">
                <a:latin typeface="Tahoma" pitchFamily="34" charset="0"/>
                <a:ea typeface="Tahoma" pitchFamily="34" charset="0"/>
                <a:cs typeface="Tahoma" pitchFamily="34" charset="0"/>
              </a:rPr>
              <a:t>change</a:t>
            </a:r>
            <a:r>
              <a:rPr lang="en-AU" dirty="0" smtClean="0">
                <a:latin typeface="Tahoma" pitchFamily="34" charset="0"/>
                <a:ea typeface="Tahoma" pitchFamily="34" charset="0"/>
                <a:cs typeface="Tahoma" pitchFamily="34" charset="0"/>
              </a:rPr>
              <a:t> </a:t>
            </a:r>
            <a:r>
              <a:rPr lang="en-AU" dirty="0" err="1" smtClean="0">
                <a:latin typeface="Tahoma" pitchFamily="34" charset="0"/>
                <a:ea typeface="Tahoma" pitchFamily="34" charset="0"/>
                <a:cs typeface="Tahoma" pitchFamily="34" charset="0"/>
              </a:rPr>
              <a:t>change</a:t>
            </a:r>
            <a:endParaRPr lang="en-AU" dirty="0" smtClean="0">
              <a:latin typeface="Tahoma" pitchFamily="34" charset="0"/>
              <a:ea typeface="Tahoma" pitchFamily="34" charset="0"/>
              <a:cs typeface="Tahoma" pitchFamily="34" charset="0"/>
            </a:endParaRPr>
          </a:p>
          <a:p>
            <a:r>
              <a:rPr lang="en-AU" dirty="0" smtClean="0">
                <a:latin typeface="Tahoma" pitchFamily="34" charset="0"/>
                <a:ea typeface="Tahoma" pitchFamily="34" charset="0"/>
                <a:cs typeface="Tahoma" pitchFamily="34" charset="0"/>
              </a:rPr>
              <a:t>Tried and trued </a:t>
            </a:r>
            <a:r>
              <a:rPr lang="en-AU" dirty="0" err="1" smtClean="0">
                <a:latin typeface="Tahoma" pitchFamily="34" charset="0"/>
                <a:ea typeface="Tahoma" pitchFamily="34" charset="0"/>
                <a:cs typeface="Tahoma" pitchFamily="34" charset="0"/>
              </a:rPr>
              <a:t>vs</a:t>
            </a:r>
            <a:r>
              <a:rPr lang="en-AU" dirty="0" smtClean="0">
                <a:latin typeface="Tahoma" pitchFamily="34" charset="0"/>
                <a:ea typeface="Tahoma" pitchFamily="34" charset="0"/>
                <a:cs typeface="Tahoma" pitchFamily="34" charset="0"/>
              </a:rPr>
              <a:t> brave and new</a:t>
            </a:r>
          </a:p>
          <a:p>
            <a:r>
              <a:rPr lang="en-AU" dirty="0" smtClean="0">
                <a:latin typeface="Tahoma" pitchFamily="34" charset="0"/>
                <a:ea typeface="Tahoma" pitchFamily="34" charset="0"/>
                <a:cs typeface="Tahoma" pitchFamily="34" charset="0"/>
              </a:rPr>
              <a:t>Resources </a:t>
            </a:r>
            <a:r>
              <a:rPr lang="en-AU" dirty="0" err="1" smtClean="0">
                <a:latin typeface="Tahoma" pitchFamily="34" charset="0"/>
                <a:ea typeface="Tahoma" pitchFamily="34" charset="0"/>
                <a:cs typeface="Tahoma" pitchFamily="34" charset="0"/>
              </a:rPr>
              <a:t>vs</a:t>
            </a:r>
            <a:r>
              <a:rPr lang="en-AU" dirty="0" smtClean="0">
                <a:latin typeface="Tahoma" pitchFamily="34" charset="0"/>
                <a:ea typeface="Tahoma" pitchFamily="34" charset="0"/>
                <a:cs typeface="Tahoma" pitchFamily="34" charset="0"/>
              </a:rPr>
              <a:t> change </a:t>
            </a:r>
          </a:p>
          <a:p>
            <a:pPr marL="0" indent="0">
              <a:buNone/>
            </a:pPr>
            <a:endParaRPr lang="en-NZ" dirty="0"/>
          </a:p>
        </p:txBody>
      </p:sp>
    </p:spTree>
    <p:extLst>
      <p:ext uri="{BB962C8B-B14F-4D97-AF65-F5344CB8AC3E}">
        <p14:creationId xmlns:p14="http://schemas.microsoft.com/office/powerpoint/2010/main" val="16613722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600" b="1" dirty="0" smtClean="0">
                <a:latin typeface="Tahoma" pitchFamily="34" charset="0"/>
                <a:ea typeface="Tahoma" pitchFamily="34" charset="0"/>
                <a:cs typeface="Tahoma" pitchFamily="34" charset="0"/>
              </a:rPr>
              <a:t>Learning intention: </a:t>
            </a:r>
            <a:endParaRPr lang="en-NZ" sz="3600" b="1" dirty="0">
              <a:latin typeface="Tahoma" pitchFamily="34" charset="0"/>
              <a:ea typeface="Tahoma" pitchFamily="34" charset="0"/>
              <a:cs typeface="Tahoma" pitchFamily="34" charset="0"/>
            </a:endParaRPr>
          </a:p>
        </p:txBody>
      </p:sp>
      <p:sp>
        <p:nvSpPr>
          <p:cNvPr id="3" name="Content Placeholder 2"/>
          <p:cNvSpPr>
            <a:spLocks noGrp="1"/>
          </p:cNvSpPr>
          <p:nvPr>
            <p:ph idx="1"/>
          </p:nvPr>
        </p:nvSpPr>
        <p:spPr/>
        <p:txBody>
          <a:bodyPr>
            <a:normAutofit/>
          </a:bodyPr>
          <a:lstStyle/>
          <a:p>
            <a:r>
              <a:rPr lang="en-NZ" sz="3600" dirty="0" smtClean="0">
                <a:latin typeface="Tahoma" pitchFamily="34" charset="0"/>
                <a:ea typeface="Tahoma" pitchFamily="34" charset="0"/>
                <a:cs typeface="Tahoma" pitchFamily="34" charset="0"/>
              </a:rPr>
              <a:t>To increase our understanding of the term ‘culturally responsive pedagogy of relations’ </a:t>
            </a:r>
          </a:p>
          <a:p>
            <a:r>
              <a:rPr lang="en-NZ" sz="3600" dirty="0" smtClean="0">
                <a:latin typeface="Tahoma" pitchFamily="34" charset="0"/>
                <a:ea typeface="Tahoma" pitchFamily="34" charset="0"/>
                <a:cs typeface="Tahoma" pitchFamily="34" charset="0"/>
              </a:rPr>
              <a:t>To determine what a CRP of R could look like in an English classroom.</a:t>
            </a:r>
          </a:p>
          <a:p>
            <a:r>
              <a:rPr lang="en-NZ" sz="3600" dirty="0" smtClean="0">
                <a:latin typeface="Tahoma" pitchFamily="34" charset="0"/>
                <a:ea typeface="Tahoma" pitchFamily="34" charset="0"/>
                <a:cs typeface="Tahoma" pitchFamily="34" charset="0"/>
              </a:rPr>
              <a:t>To reflect on our own practice in terms of CRP of R.</a:t>
            </a:r>
          </a:p>
        </p:txBody>
      </p:sp>
    </p:spTree>
    <p:extLst>
      <p:ext uri="{BB962C8B-B14F-4D97-AF65-F5344CB8AC3E}">
        <p14:creationId xmlns:p14="http://schemas.microsoft.com/office/powerpoint/2010/main" val="16639339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620688"/>
            <a:ext cx="8229600" cy="5433467"/>
          </a:xfrm>
        </p:spPr>
        <p:txBody>
          <a:bodyPr>
            <a:normAutofit/>
          </a:bodyPr>
          <a:lstStyle/>
          <a:p>
            <a:pPr marL="0" indent="0" algn="ctr">
              <a:buNone/>
            </a:pPr>
            <a:r>
              <a:rPr lang="en-AU" sz="3600" b="1" dirty="0" smtClean="0">
                <a:latin typeface="Tahoma" pitchFamily="34" charset="0"/>
                <a:ea typeface="Tahoma" pitchFamily="34" charset="0"/>
                <a:cs typeface="Tahoma" pitchFamily="34" charset="0"/>
              </a:rPr>
              <a:t>Co Construction and Collaboration </a:t>
            </a:r>
          </a:p>
          <a:p>
            <a:endParaRPr lang="en-AU" dirty="0" smtClean="0">
              <a:latin typeface="Tahoma" pitchFamily="34" charset="0"/>
              <a:ea typeface="Tahoma" pitchFamily="34" charset="0"/>
              <a:cs typeface="Tahoma" pitchFamily="34" charset="0"/>
            </a:endParaRPr>
          </a:p>
          <a:p>
            <a:r>
              <a:rPr lang="en-AU" dirty="0" smtClean="0">
                <a:latin typeface="Tahoma" pitchFamily="34" charset="0"/>
                <a:ea typeface="Tahoma" pitchFamily="34" charset="0"/>
                <a:cs typeface="Tahoma" pitchFamily="34" charset="0"/>
              </a:rPr>
              <a:t>Prior knowledge</a:t>
            </a:r>
          </a:p>
          <a:p>
            <a:r>
              <a:rPr lang="en-AU" dirty="0" smtClean="0">
                <a:latin typeface="Tahoma" pitchFamily="34" charset="0"/>
                <a:ea typeface="Tahoma" pitchFamily="34" charset="0"/>
                <a:cs typeface="Tahoma" pitchFamily="34" charset="0"/>
              </a:rPr>
              <a:t>Inquiry based</a:t>
            </a:r>
          </a:p>
          <a:p>
            <a:r>
              <a:rPr lang="en-AU" dirty="0" smtClean="0">
                <a:latin typeface="Tahoma" pitchFamily="34" charset="0"/>
                <a:ea typeface="Tahoma" pitchFamily="34" charset="0"/>
                <a:cs typeface="Tahoma" pitchFamily="34" charset="0"/>
              </a:rPr>
              <a:t>Choice</a:t>
            </a:r>
          </a:p>
          <a:p>
            <a:r>
              <a:rPr lang="en-AU" dirty="0" smtClean="0">
                <a:latin typeface="Tahoma" pitchFamily="34" charset="0"/>
                <a:ea typeface="Tahoma" pitchFamily="34" charset="0"/>
                <a:cs typeface="Tahoma" pitchFamily="34" charset="0"/>
              </a:rPr>
              <a:t>Self determining</a:t>
            </a:r>
          </a:p>
          <a:p>
            <a:r>
              <a:rPr lang="en-AU" dirty="0" smtClean="0">
                <a:latin typeface="Tahoma" pitchFamily="34" charset="0"/>
                <a:ea typeface="Tahoma" pitchFamily="34" charset="0"/>
                <a:cs typeface="Tahoma" pitchFamily="34" charset="0"/>
              </a:rPr>
              <a:t>Differentiation – programme, content, assessment</a:t>
            </a:r>
          </a:p>
          <a:p>
            <a:endParaRPr lang="en-AU" dirty="0" smtClean="0"/>
          </a:p>
          <a:p>
            <a:endParaRPr lang="en-AU" dirty="0"/>
          </a:p>
          <a:p>
            <a:endParaRPr lang="en-NZ" dirty="0"/>
          </a:p>
        </p:txBody>
      </p:sp>
    </p:spTree>
    <p:extLst>
      <p:ext uri="{BB962C8B-B14F-4D97-AF65-F5344CB8AC3E}">
        <p14:creationId xmlns:p14="http://schemas.microsoft.com/office/powerpoint/2010/main" val="19376341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normAutofit/>
          </a:bodyPr>
          <a:lstStyle/>
          <a:p>
            <a:pPr marL="0" indent="0">
              <a:buNone/>
            </a:pPr>
            <a:r>
              <a:rPr lang="en-AU" sz="3600" b="1" dirty="0" smtClean="0">
                <a:latin typeface="Tahoma" pitchFamily="34" charset="0"/>
                <a:ea typeface="Tahoma" pitchFamily="34" charset="0"/>
                <a:cs typeface="Tahoma" pitchFamily="34" charset="0"/>
              </a:rPr>
              <a:t>Co </a:t>
            </a:r>
            <a:r>
              <a:rPr lang="en-AU" sz="3600" b="1" dirty="0">
                <a:latin typeface="Tahoma" pitchFamily="34" charset="0"/>
                <a:ea typeface="Tahoma" pitchFamily="34" charset="0"/>
                <a:cs typeface="Tahoma" pitchFamily="34" charset="0"/>
              </a:rPr>
              <a:t>Construction </a:t>
            </a:r>
            <a:r>
              <a:rPr lang="en-AU" sz="3600" b="1" dirty="0" smtClean="0">
                <a:latin typeface="Tahoma" pitchFamily="34" charset="0"/>
                <a:ea typeface="Tahoma" pitchFamily="34" charset="0"/>
                <a:cs typeface="Tahoma" pitchFamily="34" charset="0"/>
              </a:rPr>
              <a:t>and Collaboration</a:t>
            </a:r>
            <a:endParaRPr lang="en-AU" sz="3600" b="1" dirty="0">
              <a:latin typeface="Tahoma" pitchFamily="34" charset="0"/>
              <a:ea typeface="Tahoma" pitchFamily="34" charset="0"/>
              <a:cs typeface="Tahoma" pitchFamily="34" charset="0"/>
            </a:endParaRPr>
          </a:p>
          <a:p>
            <a:pPr marL="0" indent="0">
              <a:buNone/>
            </a:pPr>
            <a:endParaRPr lang="en-AU" dirty="0" smtClean="0">
              <a:latin typeface="Tahoma" pitchFamily="34" charset="0"/>
              <a:ea typeface="Tahoma" pitchFamily="34" charset="0"/>
              <a:cs typeface="Tahoma" pitchFamily="34" charset="0"/>
            </a:endParaRPr>
          </a:p>
          <a:p>
            <a:r>
              <a:rPr lang="en-AU" dirty="0" smtClean="0">
                <a:latin typeface="Tahoma" pitchFamily="34" charset="0"/>
                <a:ea typeface="Tahoma" pitchFamily="34" charset="0"/>
                <a:cs typeface="Tahoma" pitchFamily="34" charset="0"/>
              </a:rPr>
              <a:t>Learning intentions</a:t>
            </a:r>
          </a:p>
          <a:p>
            <a:r>
              <a:rPr lang="en-AU" dirty="0" smtClean="0">
                <a:latin typeface="Tahoma" pitchFamily="34" charset="0"/>
                <a:ea typeface="Tahoma" pitchFamily="34" charset="0"/>
                <a:cs typeface="Tahoma" pitchFamily="34" charset="0"/>
              </a:rPr>
              <a:t>Success criteria</a:t>
            </a:r>
          </a:p>
          <a:p>
            <a:r>
              <a:rPr lang="en-AU" dirty="0" smtClean="0">
                <a:latin typeface="Tahoma" pitchFamily="34" charset="0"/>
                <a:ea typeface="Tahoma" pitchFamily="34" charset="0"/>
                <a:cs typeface="Tahoma" pitchFamily="34" charset="0"/>
              </a:rPr>
              <a:t>Co-operative learning</a:t>
            </a:r>
          </a:p>
          <a:p>
            <a:r>
              <a:rPr lang="en-AU" dirty="0" err="1" smtClean="0">
                <a:latin typeface="Tahoma" pitchFamily="34" charset="0"/>
                <a:ea typeface="Tahoma" pitchFamily="34" charset="0"/>
                <a:cs typeface="Tahoma" pitchFamily="34" charset="0"/>
              </a:rPr>
              <a:t>Tuakana</a:t>
            </a:r>
            <a:r>
              <a:rPr lang="en-AU" dirty="0" smtClean="0">
                <a:latin typeface="Tahoma" pitchFamily="34" charset="0"/>
                <a:ea typeface="Tahoma" pitchFamily="34" charset="0"/>
                <a:cs typeface="Tahoma" pitchFamily="34" charset="0"/>
              </a:rPr>
              <a:t>/</a:t>
            </a:r>
            <a:r>
              <a:rPr lang="en-AU" dirty="0" err="1" smtClean="0">
                <a:latin typeface="Tahoma" pitchFamily="34" charset="0"/>
                <a:ea typeface="Tahoma" pitchFamily="34" charset="0"/>
                <a:cs typeface="Tahoma" pitchFamily="34" charset="0"/>
              </a:rPr>
              <a:t>Teina</a:t>
            </a:r>
            <a:endParaRPr lang="en-AU" dirty="0" smtClean="0">
              <a:latin typeface="Tahoma" pitchFamily="34" charset="0"/>
              <a:ea typeface="Tahoma" pitchFamily="34" charset="0"/>
              <a:cs typeface="Tahoma" pitchFamily="34" charset="0"/>
            </a:endParaRPr>
          </a:p>
          <a:p>
            <a:r>
              <a:rPr lang="en-AU" dirty="0" smtClean="0">
                <a:latin typeface="Tahoma" pitchFamily="34" charset="0"/>
                <a:ea typeface="Tahoma" pitchFamily="34" charset="0"/>
                <a:cs typeface="Tahoma" pitchFamily="34" charset="0"/>
              </a:rPr>
              <a:t>1-1 at their desks</a:t>
            </a:r>
          </a:p>
          <a:p>
            <a:r>
              <a:rPr lang="en-AU" dirty="0" err="1" smtClean="0">
                <a:latin typeface="Tahoma" pitchFamily="34" charset="0"/>
                <a:ea typeface="Tahoma" pitchFamily="34" charset="0"/>
                <a:cs typeface="Tahoma" pitchFamily="34" charset="0"/>
              </a:rPr>
              <a:t>Ako</a:t>
            </a:r>
            <a:endParaRPr lang="en-AU" dirty="0" smtClean="0">
              <a:latin typeface="Tahoma" pitchFamily="34" charset="0"/>
              <a:ea typeface="Tahoma" pitchFamily="34" charset="0"/>
              <a:cs typeface="Tahoma" pitchFamily="34" charset="0"/>
            </a:endParaRPr>
          </a:p>
          <a:p>
            <a:pPr marL="0" indent="0">
              <a:buNone/>
            </a:pPr>
            <a:endParaRPr lang="en-NZ" dirty="0"/>
          </a:p>
        </p:txBody>
      </p:sp>
    </p:spTree>
    <p:extLst>
      <p:ext uri="{BB962C8B-B14F-4D97-AF65-F5344CB8AC3E}">
        <p14:creationId xmlns:p14="http://schemas.microsoft.com/office/powerpoint/2010/main" val="5415769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505475"/>
          </a:xfrm>
        </p:spPr>
        <p:txBody>
          <a:bodyPr>
            <a:normAutofit fontScale="92500" lnSpcReduction="20000"/>
          </a:bodyPr>
          <a:lstStyle/>
          <a:p>
            <a:pPr marL="0" indent="0" algn="ctr">
              <a:buNone/>
            </a:pPr>
            <a:r>
              <a:rPr lang="en-AU" sz="3600" b="1" dirty="0" smtClean="0">
                <a:latin typeface="Tahoma" pitchFamily="34" charset="0"/>
                <a:ea typeface="Tahoma" pitchFamily="34" charset="0"/>
                <a:cs typeface="Tahoma" pitchFamily="34" charset="0"/>
              </a:rPr>
              <a:t>Culturally appropriate contexts</a:t>
            </a:r>
          </a:p>
          <a:p>
            <a:endParaRPr lang="en-AU" sz="3600" b="1" dirty="0">
              <a:latin typeface="Tahoma" pitchFamily="34" charset="0"/>
              <a:ea typeface="Tahoma" pitchFamily="34" charset="0"/>
              <a:cs typeface="Tahoma" pitchFamily="34" charset="0"/>
            </a:endParaRPr>
          </a:p>
          <a:p>
            <a:r>
              <a:rPr lang="en-AU" dirty="0" smtClean="0">
                <a:latin typeface="Tahoma" pitchFamily="34" charset="0"/>
                <a:ea typeface="Tahoma" pitchFamily="34" charset="0"/>
                <a:cs typeface="Tahoma" pitchFamily="34" charset="0"/>
              </a:rPr>
              <a:t>Do </a:t>
            </a:r>
            <a:r>
              <a:rPr lang="en-AU" dirty="0">
                <a:latin typeface="Tahoma" pitchFamily="34" charset="0"/>
                <a:ea typeface="Tahoma" pitchFamily="34" charset="0"/>
                <a:cs typeface="Tahoma" pitchFamily="34" charset="0"/>
              </a:rPr>
              <a:t>you ever include </a:t>
            </a:r>
            <a:r>
              <a:rPr lang="en-AU" dirty="0" err="1">
                <a:latin typeface="Tahoma" pitchFamily="34" charset="0"/>
                <a:ea typeface="Tahoma" pitchFamily="34" charset="0"/>
                <a:cs typeface="Tahoma" pitchFamily="34" charset="0"/>
              </a:rPr>
              <a:t>whakatauki</a:t>
            </a:r>
            <a:r>
              <a:rPr lang="en-AU" dirty="0">
                <a:latin typeface="Tahoma" pitchFamily="34" charset="0"/>
                <a:ea typeface="Tahoma" pitchFamily="34" charset="0"/>
                <a:cs typeface="Tahoma" pitchFamily="34" charset="0"/>
              </a:rPr>
              <a:t>* in your language activities or make clear links between </a:t>
            </a:r>
            <a:r>
              <a:rPr lang="en-AU" dirty="0" err="1">
                <a:latin typeface="Tahoma" pitchFamily="34" charset="0"/>
                <a:ea typeface="Tahoma" pitchFamily="34" charset="0"/>
                <a:cs typeface="Tahoma" pitchFamily="34" charset="0"/>
              </a:rPr>
              <a:t>Te</a:t>
            </a:r>
            <a:r>
              <a:rPr lang="en-AU" dirty="0">
                <a:latin typeface="Tahoma" pitchFamily="34" charset="0"/>
                <a:ea typeface="Tahoma" pitchFamily="34" charset="0"/>
                <a:cs typeface="Tahoma" pitchFamily="34" charset="0"/>
              </a:rPr>
              <a:t> Reo and English</a:t>
            </a:r>
            <a:r>
              <a:rPr lang="en-AU" dirty="0" smtClean="0">
                <a:latin typeface="Tahoma" pitchFamily="34" charset="0"/>
                <a:ea typeface="Tahoma" pitchFamily="34" charset="0"/>
                <a:cs typeface="Tahoma" pitchFamily="34" charset="0"/>
              </a:rPr>
              <a:t>?</a:t>
            </a:r>
          </a:p>
          <a:p>
            <a:r>
              <a:rPr lang="en-AU" dirty="0" smtClean="0">
                <a:latin typeface="Tahoma" pitchFamily="34" charset="0"/>
                <a:ea typeface="Tahoma" pitchFamily="34" charset="0"/>
                <a:cs typeface="Tahoma" pitchFamily="34" charset="0"/>
              </a:rPr>
              <a:t> </a:t>
            </a:r>
            <a:r>
              <a:rPr lang="en-AU" dirty="0">
                <a:latin typeface="Tahoma" pitchFamily="34" charset="0"/>
                <a:ea typeface="Tahoma" pitchFamily="34" charset="0"/>
                <a:cs typeface="Tahoma" pitchFamily="34" charset="0"/>
              </a:rPr>
              <a:t>Do you use </a:t>
            </a:r>
            <a:r>
              <a:rPr lang="en-AU" dirty="0" err="1">
                <a:latin typeface="Tahoma" pitchFamily="34" charset="0"/>
                <a:ea typeface="Tahoma" pitchFamily="34" charset="0"/>
                <a:cs typeface="Tahoma" pitchFamily="34" charset="0"/>
              </a:rPr>
              <a:t>Te</a:t>
            </a:r>
            <a:r>
              <a:rPr lang="en-AU" dirty="0">
                <a:latin typeface="Tahoma" pitchFamily="34" charset="0"/>
                <a:ea typeface="Tahoma" pitchFamily="34" charset="0"/>
                <a:cs typeface="Tahoma" pitchFamily="34" charset="0"/>
              </a:rPr>
              <a:t> Reo in your classroom for any instructional verbs? Or for praise? </a:t>
            </a:r>
            <a:endParaRPr lang="en-AU" dirty="0" smtClean="0">
              <a:latin typeface="Tahoma" pitchFamily="34" charset="0"/>
              <a:ea typeface="Tahoma" pitchFamily="34" charset="0"/>
              <a:cs typeface="Tahoma" pitchFamily="34" charset="0"/>
            </a:endParaRPr>
          </a:p>
          <a:p>
            <a:r>
              <a:rPr lang="en-AU" dirty="0" smtClean="0">
                <a:latin typeface="Tahoma" pitchFamily="34" charset="0"/>
                <a:ea typeface="Tahoma" pitchFamily="34" charset="0"/>
                <a:cs typeface="Tahoma" pitchFamily="34" charset="0"/>
              </a:rPr>
              <a:t>Do </a:t>
            </a:r>
            <a:r>
              <a:rPr lang="en-AU" dirty="0">
                <a:latin typeface="Tahoma" pitchFamily="34" charset="0"/>
                <a:ea typeface="Tahoma" pitchFamily="34" charset="0"/>
                <a:cs typeface="Tahoma" pitchFamily="34" charset="0"/>
              </a:rPr>
              <a:t>you ever make connections between the traditional stories of Shakespeare and Māori oral history – for example Romeo and Juliet compared to </a:t>
            </a:r>
            <a:r>
              <a:rPr lang="en-AU" dirty="0" err="1">
                <a:latin typeface="Tahoma" pitchFamily="34" charset="0"/>
                <a:ea typeface="Tahoma" pitchFamily="34" charset="0"/>
                <a:cs typeface="Tahoma" pitchFamily="34" charset="0"/>
              </a:rPr>
              <a:t>Tutanekai</a:t>
            </a:r>
            <a:r>
              <a:rPr lang="en-AU" dirty="0">
                <a:latin typeface="Tahoma" pitchFamily="34" charset="0"/>
                <a:ea typeface="Tahoma" pitchFamily="34" charset="0"/>
                <a:cs typeface="Tahoma" pitchFamily="34" charset="0"/>
              </a:rPr>
              <a:t> and </a:t>
            </a:r>
            <a:r>
              <a:rPr lang="en-AU" dirty="0" err="1">
                <a:latin typeface="Tahoma" pitchFamily="34" charset="0"/>
                <a:ea typeface="Tahoma" pitchFamily="34" charset="0"/>
                <a:cs typeface="Tahoma" pitchFamily="34" charset="0"/>
              </a:rPr>
              <a:t>Hinemoa</a:t>
            </a:r>
            <a:r>
              <a:rPr lang="en-AU" dirty="0">
                <a:latin typeface="Tahoma" pitchFamily="34" charset="0"/>
                <a:ea typeface="Tahoma" pitchFamily="34" charset="0"/>
                <a:cs typeface="Tahoma" pitchFamily="34" charset="0"/>
              </a:rPr>
              <a:t>? </a:t>
            </a:r>
            <a:endParaRPr lang="en-AU" dirty="0" smtClean="0">
              <a:latin typeface="Tahoma" pitchFamily="34" charset="0"/>
              <a:ea typeface="Tahoma" pitchFamily="34" charset="0"/>
              <a:cs typeface="Tahoma" pitchFamily="34" charset="0"/>
            </a:endParaRPr>
          </a:p>
          <a:p>
            <a:r>
              <a:rPr lang="en-AU" dirty="0" smtClean="0">
                <a:latin typeface="Tahoma" pitchFamily="34" charset="0"/>
                <a:ea typeface="Tahoma" pitchFamily="34" charset="0"/>
                <a:cs typeface="Tahoma" pitchFamily="34" charset="0"/>
              </a:rPr>
              <a:t>Is </a:t>
            </a:r>
            <a:r>
              <a:rPr lang="en-AU" dirty="0">
                <a:latin typeface="Tahoma" pitchFamily="34" charset="0"/>
                <a:ea typeface="Tahoma" pitchFamily="34" charset="0"/>
                <a:cs typeface="Tahoma" pitchFamily="34" charset="0"/>
              </a:rPr>
              <a:t>your word of the week ever in </a:t>
            </a:r>
            <a:r>
              <a:rPr lang="en-AU" dirty="0" err="1">
                <a:latin typeface="Tahoma" pitchFamily="34" charset="0"/>
                <a:ea typeface="Tahoma" pitchFamily="34" charset="0"/>
                <a:cs typeface="Tahoma" pitchFamily="34" charset="0"/>
              </a:rPr>
              <a:t>Te</a:t>
            </a:r>
            <a:r>
              <a:rPr lang="en-AU" dirty="0">
                <a:latin typeface="Tahoma" pitchFamily="34" charset="0"/>
                <a:ea typeface="Tahoma" pitchFamily="34" charset="0"/>
                <a:cs typeface="Tahoma" pitchFamily="34" charset="0"/>
              </a:rPr>
              <a:t> Reo?</a:t>
            </a:r>
            <a:endParaRPr lang="en-NZ" dirty="0">
              <a:latin typeface="Tahoma" pitchFamily="34" charset="0"/>
              <a:ea typeface="Tahoma" pitchFamily="34" charset="0"/>
              <a:cs typeface="Tahoma" pitchFamily="34" charset="0"/>
            </a:endParaRPr>
          </a:p>
          <a:p>
            <a:pPr marL="0" indent="0">
              <a:buNone/>
            </a:pPr>
            <a:endParaRPr lang="en-NZ" dirty="0"/>
          </a:p>
        </p:txBody>
      </p:sp>
    </p:spTree>
    <p:extLst>
      <p:ext uri="{BB962C8B-B14F-4D97-AF65-F5344CB8AC3E}">
        <p14:creationId xmlns:p14="http://schemas.microsoft.com/office/powerpoint/2010/main" val="32748010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sz="3600" dirty="0" smtClean="0">
                <a:hlinkClick r:id="rId3"/>
              </a:rPr>
              <a:t/>
            </a:r>
            <a:br>
              <a:rPr lang="en-NZ" sz="3600" dirty="0" smtClean="0">
                <a:hlinkClick r:id="rId3"/>
              </a:rPr>
            </a:br>
            <a:r>
              <a:rPr lang="en-NZ" sz="3600" dirty="0" smtClean="0">
                <a:hlinkClick r:id="rId3"/>
              </a:rPr>
              <a:t>Jane's </a:t>
            </a:r>
            <a:r>
              <a:rPr lang="en-NZ" sz="3600" dirty="0">
                <a:hlinkClick r:id="rId3"/>
              </a:rPr>
              <a:t>story </a:t>
            </a:r>
            <a:r>
              <a:rPr lang="en-NZ" sz="3600" dirty="0"/>
              <a:t/>
            </a:r>
            <a:br>
              <a:rPr lang="en-NZ" sz="3600" dirty="0"/>
            </a:br>
            <a:endParaRPr lang="en-NZ" sz="3600" b="1" dirty="0">
              <a:latin typeface="Tahoma" pitchFamily="34" charset="0"/>
              <a:ea typeface="Tahoma" pitchFamily="34" charset="0"/>
              <a:cs typeface="Tahoma" pitchFamily="34" charset="0"/>
            </a:endParaRP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85628" y="1861918"/>
            <a:ext cx="4972744" cy="3134163"/>
          </a:xfrm>
          <a:prstGeom prst="rect">
            <a:avLst/>
          </a:prstGeom>
        </p:spPr>
      </p:pic>
      <p:sp>
        <p:nvSpPr>
          <p:cNvPr id="3" name="TextBox 2">
            <a:hlinkClick r:id="rId5"/>
          </p:cNvPr>
          <p:cNvSpPr txBox="1"/>
          <p:nvPr/>
        </p:nvSpPr>
        <p:spPr>
          <a:xfrm>
            <a:off x="3779912" y="5437117"/>
            <a:ext cx="2376264" cy="369332"/>
          </a:xfrm>
          <a:prstGeom prst="rect">
            <a:avLst/>
          </a:prstGeom>
          <a:noFill/>
        </p:spPr>
        <p:txBody>
          <a:bodyPr wrap="square" rtlCol="0">
            <a:spAutoFit/>
          </a:bodyPr>
          <a:lstStyle/>
          <a:p>
            <a:r>
              <a:rPr lang="en-NZ" dirty="0" smtClean="0">
                <a:hlinkClick r:id="rId5"/>
              </a:rPr>
              <a:t>Jane’s Story </a:t>
            </a:r>
            <a:endParaRPr lang="en-NZ" dirty="0"/>
          </a:p>
        </p:txBody>
      </p:sp>
    </p:spTree>
    <p:extLst>
      <p:ext uri="{BB962C8B-B14F-4D97-AF65-F5344CB8AC3E}">
        <p14:creationId xmlns:p14="http://schemas.microsoft.com/office/powerpoint/2010/main" val="4212382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600" b="1" dirty="0" smtClean="0">
                <a:latin typeface="Tahoma" pitchFamily="34" charset="0"/>
                <a:ea typeface="Tahoma" pitchFamily="34" charset="0"/>
                <a:cs typeface="Tahoma" pitchFamily="34" charset="0"/>
              </a:rPr>
              <a:t>As an HOD/HOL…..</a:t>
            </a:r>
            <a:endParaRPr lang="en-NZ" sz="3600" b="1" dirty="0">
              <a:latin typeface="Tahoma" pitchFamily="34" charset="0"/>
              <a:ea typeface="Tahoma" pitchFamily="34" charset="0"/>
              <a:cs typeface="Tahoma" pitchFamily="34" charset="0"/>
            </a:endParaRPr>
          </a:p>
        </p:txBody>
      </p:sp>
      <p:sp>
        <p:nvSpPr>
          <p:cNvPr id="3" name="Content Placeholder 2"/>
          <p:cNvSpPr>
            <a:spLocks noGrp="1"/>
          </p:cNvSpPr>
          <p:nvPr>
            <p:ph idx="1"/>
          </p:nvPr>
        </p:nvSpPr>
        <p:spPr/>
        <p:txBody>
          <a:bodyPr>
            <a:normAutofit fontScale="85000" lnSpcReduction="20000"/>
          </a:bodyPr>
          <a:lstStyle/>
          <a:p>
            <a:r>
              <a:rPr lang="en-AU" sz="3300" dirty="0">
                <a:latin typeface="Tahoma" pitchFamily="34" charset="0"/>
                <a:ea typeface="Tahoma" pitchFamily="34" charset="0"/>
                <a:cs typeface="Tahoma" pitchFamily="34" charset="0"/>
              </a:rPr>
              <a:t>As an HOD do you allow your staff the flexibility to adapt the themes or units of study to meet the needs of their learners</a:t>
            </a:r>
            <a:r>
              <a:rPr lang="en-AU" sz="3300" dirty="0" smtClean="0">
                <a:latin typeface="Tahoma" pitchFamily="34" charset="0"/>
                <a:ea typeface="Tahoma" pitchFamily="34" charset="0"/>
                <a:cs typeface="Tahoma" pitchFamily="34" charset="0"/>
              </a:rPr>
              <a:t>?</a:t>
            </a:r>
          </a:p>
          <a:p>
            <a:r>
              <a:rPr lang="en-AU" sz="3300" dirty="0" smtClean="0">
                <a:latin typeface="Tahoma" pitchFamily="34" charset="0"/>
                <a:ea typeface="Tahoma" pitchFamily="34" charset="0"/>
                <a:cs typeface="Tahoma" pitchFamily="34" charset="0"/>
              </a:rPr>
              <a:t> </a:t>
            </a:r>
            <a:r>
              <a:rPr lang="en-AU" sz="3300" dirty="0">
                <a:latin typeface="Tahoma" pitchFamily="34" charset="0"/>
                <a:ea typeface="Tahoma" pitchFamily="34" charset="0"/>
                <a:cs typeface="Tahoma" pitchFamily="34" charset="0"/>
              </a:rPr>
              <a:t>Do you actively plan to include texts that reflect the cultural worlds of the learners in your programmes</a:t>
            </a:r>
            <a:r>
              <a:rPr lang="en-AU" sz="3300" dirty="0" smtClean="0">
                <a:latin typeface="Tahoma" pitchFamily="34" charset="0"/>
                <a:ea typeface="Tahoma" pitchFamily="34" charset="0"/>
                <a:cs typeface="Tahoma" pitchFamily="34" charset="0"/>
              </a:rPr>
              <a:t>?</a:t>
            </a:r>
          </a:p>
          <a:p>
            <a:r>
              <a:rPr lang="en-AU" sz="3300" dirty="0" smtClean="0">
                <a:latin typeface="Tahoma" pitchFamily="34" charset="0"/>
                <a:ea typeface="Tahoma" pitchFamily="34" charset="0"/>
                <a:cs typeface="Tahoma" pitchFamily="34" charset="0"/>
              </a:rPr>
              <a:t> </a:t>
            </a:r>
            <a:r>
              <a:rPr lang="en-AU" sz="3300" dirty="0">
                <a:latin typeface="Tahoma" pitchFamily="34" charset="0"/>
                <a:ea typeface="Tahoma" pitchFamily="34" charset="0"/>
                <a:cs typeface="Tahoma" pitchFamily="34" charset="0"/>
              </a:rPr>
              <a:t>Do you meet with other learning area HODs to find opportunities to make cross-curricular links between them and your English programme – especially in the junior school? </a:t>
            </a:r>
            <a:endParaRPr lang="en-AU" sz="3300" dirty="0" smtClean="0">
              <a:latin typeface="Tahoma" pitchFamily="34" charset="0"/>
              <a:ea typeface="Tahoma" pitchFamily="34" charset="0"/>
              <a:cs typeface="Tahoma" pitchFamily="34" charset="0"/>
            </a:endParaRPr>
          </a:p>
          <a:p>
            <a:r>
              <a:rPr lang="en-AU" sz="3300" dirty="0" smtClean="0">
                <a:latin typeface="Tahoma" pitchFamily="34" charset="0"/>
                <a:ea typeface="Tahoma" pitchFamily="34" charset="0"/>
                <a:cs typeface="Tahoma" pitchFamily="34" charset="0"/>
              </a:rPr>
              <a:t>Do </a:t>
            </a:r>
            <a:r>
              <a:rPr lang="en-AU" sz="3300" dirty="0">
                <a:latin typeface="Tahoma" pitchFamily="34" charset="0"/>
                <a:ea typeface="Tahoma" pitchFamily="34" charset="0"/>
                <a:cs typeface="Tahoma" pitchFamily="34" charset="0"/>
              </a:rPr>
              <a:t>your common assessment tasks provide choice and are they multi-levelled? </a:t>
            </a:r>
            <a:endParaRPr lang="en-NZ" sz="3300" dirty="0">
              <a:latin typeface="Tahoma" pitchFamily="34" charset="0"/>
              <a:ea typeface="Tahoma" pitchFamily="34" charset="0"/>
              <a:cs typeface="Tahoma" pitchFamily="34" charset="0"/>
            </a:endParaRPr>
          </a:p>
          <a:p>
            <a:endParaRPr lang="en-NZ" dirty="0"/>
          </a:p>
        </p:txBody>
      </p:sp>
    </p:spTree>
    <p:extLst>
      <p:ext uri="{BB962C8B-B14F-4D97-AF65-F5344CB8AC3E}">
        <p14:creationId xmlns:p14="http://schemas.microsoft.com/office/powerpoint/2010/main" val="39244951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600" b="1" dirty="0" smtClean="0">
                <a:latin typeface="Tahoma" pitchFamily="34" charset="0"/>
                <a:ea typeface="Tahoma" pitchFamily="34" charset="0"/>
                <a:cs typeface="Tahoma" pitchFamily="34" charset="0"/>
              </a:rPr>
              <a:t>Links to the NZC</a:t>
            </a:r>
            <a:endParaRPr lang="en-NZ" sz="3600" b="1" dirty="0">
              <a:latin typeface="Tahoma" pitchFamily="34" charset="0"/>
              <a:ea typeface="Tahoma" pitchFamily="34" charset="0"/>
              <a:cs typeface="Tahoma" pitchFamily="34" charset="0"/>
            </a:endParaRPr>
          </a:p>
        </p:txBody>
      </p:sp>
      <p:sp>
        <p:nvSpPr>
          <p:cNvPr id="3" name="Content Placeholder 2"/>
          <p:cNvSpPr>
            <a:spLocks noGrp="1"/>
          </p:cNvSpPr>
          <p:nvPr>
            <p:ph idx="1"/>
          </p:nvPr>
        </p:nvSpPr>
        <p:spPr/>
        <p:txBody>
          <a:bodyPr/>
          <a:lstStyle/>
          <a:p>
            <a:pPr marL="0" indent="0" algn="ctr">
              <a:buNone/>
            </a:pPr>
            <a:r>
              <a:rPr lang="en-AU" i="1" dirty="0">
                <a:latin typeface="Tahoma" pitchFamily="34" charset="0"/>
                <a:ea typeface="Tahoma" pitchFamily="34" charset="0"/>
                <a:cs typeface="Tahoma" pitchFamily="34" charset="0"/>
              </a:rPr>
              <a:t>Learning is inseparable from </a:t>
            </a:r>
            <a:r>
              <a:rPr lang="en-AU" b="1" i="1" dirty="0">
                <a:latin typeface="Tahoma" pitchFamily="34" charset="0"/>
                <a:ea typeface="Tahoma" pitchFamily="34" charset="0"/>
                <a:cs typeface="Tahoma" pitchFamily="34" charset="0"/>
              </a:rPr>
              <a:t>its social and cultural context</a:t>
            </a:r>
            <a:r>
              <a:rPr lang="en-AU" i="1" dirty="0">
                <a:latin typeface="Tahoma" pitchFamily="34" charset="0"/>
                <a:ea typeface="Tahoma" pitchFamily="34" charset="0"/>
                <a:cs typeface="Tahoma" pitchFamily="34" charset="0"/>
              </a:rPr>
              <a:t>. Students learn best when they feel accepted, when they enjoy positive relationships with their fellow students and teachers, and when they are able to be active, visible members of the learning community………</a:t>
            </a:r>
            <a:endParaRPr lang="en-NZ"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73570788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4704"/>
            <a:ext cx="8229600" cy="5361459"/>
          </a:xfrm>
        </p:spPr>
        <p:txBody>
          <a:bodyPr/>
          <a:lstStyle/>
          <a:p>
            <a:pPr marL="0" indent="0">
              <a:buNone/>
            </a:pPr>
            <a:r>
              <a:rPr lang="en-AU" dirty="0"/>
              <a:t> </a:t>
            </a:r>
            <a:endParaRPr lang="en-NZ" dirty="0"/>
          </a:p>
          <a:p>
            <a:pPr marL="0" indent="0" algn="ctr">
              <a:buNone/>
            </a:pPr>
            <a:r>
              <a:rPr lang="en-AU" sz="3600" b="1" i="1" dirty="0"/>
              <a:t>Students learn best when they are able to integrate new learning with what they already </a:t>
            </a:r>
            <a:r>
              <a:rPr lang="en-AU" sz="3600" b="1" i="1" dirty="0" smtClean="0"/>
              <a:t>understand</a:t>
            </a:r>
            <a:r>
              <a:rPr lang="en-AU" sz="3600" b="1" i="1" dirty="0"/>
              <a:t>.</a:t>
            </a:r>
            <a:r>
              <a:rPr lang="en-AU" sz="3600" i="1" dirty="0"/>
              <a:t> </a:t>
            </a:r>
            <a:endParaRPr lang="en-AU" sz="3600" i="1" dirty="0" smtClean="0"/>
          </a:p>
          <a:p>
            <a:pPr marL="0" indent="0" algn="ctr">
              <a:buNone/>
            </a:pPr>
            <a:endParaRPr lang="en-AU" sz="3600" i="1" dirty="0"/>
          </a:p>
          <a:p>
            <a:pPr marL="0" indent="0" algn="ctr">
              <a:buNone/>
            </a:pPr>
            <a:r>
              <a:rPr lang="en-AU" sz="3600" b="1" i="1" dirty="0"/>
              <a:t>Teachers can help students to make connections across learning areas as well as to home practices and the wider world.</a:t>
            </a:r>
            <a:endParaRPr lang="en-NZ" sz="3600" dirty="0"/>
          </a:p>
        </p:txBody>
      </p:sp>
    </p:spTree>
    <p:extLst>
      <p:ext uri="{BB962C8B-B14F-4D97-AF65-F5344CB8AC3E}">
        <p14:creationId xmlns:p14="http://schemas.microsoft.com/office/powerpoint/2010/main" val="40179319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2696"/>
            <a:ext cx="8229600" cy="5433467"/>
          </a:xfrm>
        </p:spPr>
        <p:txBody>
          <a:bodyPr/>
          <a:lstStyle/>
          <a:p>
            <a:pPr marL="0" indent="0" algn="ctr">
              <a:buNone/>
            </a:pPr>
            <a:endParaRPr lang="en-AU" b="1" i="1" dirty="0" smtClean="0"/>
          </a:p>
          <a:p>
            <a:pPr marL="0" indent="0" algn="ctr">
              <a:buNone/>
            </a:pPr>
            <a:r>
              <a:rPr lang="en-AU" b="1" i="1" dirty="0" smtClean="0"/>
              <a:t>Effective </a:t>
            </a:r>
            <a:r>
              <a:rPr lang="en-AU" b="1" i="1" dirty="0"/>
              <a:t>teachers attend to the cultural and linguistic diversity of all their students. The classroom culture exists within and alongside many other cultures, including the cultures of the wider school and the local community, the students’ peer culture, and the teacher’s professional culture</a:t>
            </a:r>
            <a:r>
              <a:rPr lang="en-AU" b="1" dirty="0"/>
              <a:t>.</a:t>
            </a:r>
            <a:r>
              <a:rPr lang="en-AU" dirty="0"/>
              <a:t> </a:t>
            </a:r>
            <a:endParaRPr lang="en-AU" dirty="0" smtClean="0"/>
          </a:p>
          <a:p>
            <a:pPr marL="0" indent="0" algn="ctr">
              <a:buNone/>
            </a:pPr>
            <a:endParaRPr lang="en-AU" dirty="0"/>
          </a:p>
          <a:p>
            <a:pPr marL="0" indent="0" algn="ctr">
              <a:buNone/>
            </a:pPr>
            <a:r>
              <a:rPr lang="en-AU" dirty="0" smtClean="0"/>
              <a:t>(NZC </a:t>
            </a:r>
            <a:r>
              <a:rPr lang="en-AU" dirty="0" err="1" smtClean="0"/>
              <a:t>pg</a:t>
            </a:r>
            <a:r>
              <a:rPr lang="en-AU" dirty="0" smtClean="0"/>
              <a:t> 34&amp;35)</a:t>
            </a:r>
            <a:endParaRPr lang="en-NZ" dirty="0"/>
          </a:p>
        </p:txBody>
      </p:sp>
    </p:spTree>
    <p:extLst>
      <p:ext uri="{BB962C8B-B14F-4D97-AF65-F5344CB8AC3E}">
        <p14:creationId xmlns:p14="http://schemas.microsoft.com/office/powerpoint/2010/main" val="7659011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600" b="1" dirty="0" smtClean="0">
                <a:latin typeface="Tahoma" pitchFamily="34" charset="0"/>
                <a:ea typeface="Tahoma" pitchFamily="34" charset="0"/>
                <a:cs typeface="Tahoma" pitchFamily="34" charset="0"/>
              </a:rPr>
              <a:t>Links to </a:t>
            </a:r>
            <a:r>
              <a:rPr lang="en-NZ" sz="3600" b="1" dirty="0" err="1" smtClean="0">
                <a:latin typeface="Tahoma" pitchFamily="34" charset="0"/>
                <a:ea typeface="Tahoma" pitchFamily="34" charset="0"/>
                <a:cs typeface="Tahoma" pitchFamily="34" charset="0"/>
              </a:rPr>
              <a:t>Ka</a:t>
            </a:r>
            <a:r>
              <a:rPr lang="en-NZ" sz="3600" b="1" dirty="0" smtClean="0">
                <a:latin typeface="Tahoma" pitchFamily="34" charset="0"/>
                <a:ea typeface="Tahoma" pitchFamily="34" charset="0"/>
                <a:cs typeface="Tahoma" pitchFamily="34" charset="0"/>
              </a:rPr>
              <a:t> </a:t>
            </a:r>
            <a:r>
              <a:rPr lang="en-NZ" sz="3600" b="1" dirty="0" err="1" smtClean="0">
                <a:latin typeface="Tahoma" pitchFamily="34" charset="0"/>
                <a:ea typeface="Tahoma" pitchFamily="34" charset="0"/>
                <a:cs typeface="Tahoma" pitchFamily="34" charset="0"/>
              </a:rPr>
              <a:t>hikitia</a:t>
            </a:r>
            <a:r>
              <a:rPr lang="en-NZ" dirty="0" smtClean="0">
                <a:latin typeface="Tahoma" pitchFamily="34" charset="0"/>
                <a:ea typeface="Tahoma" pitchFamily="34" charset="0"/>
                <a:cs typeface="Tahoma" pitchFamily="34" charset="0"/>
              </a:rPr>
              <a:t/>
            </a:r>
            <a:br>
              <a:rPr lang="en-NZ" dirty="0" smtClean="0">
                <a:latin typeface="Tahoma" pitchFamily="34" charset="0"/>
                <a:ea typeface="Tahoma" pitchFamily="34" charset="0"/>
                <a:cs typeface="Tahoma" pitchFamily="34" charset="0"/>
              </a:rPr>
            </a:br>
            <a:r>
              <a:rPr lang="en-AU" sz="2000" i="1" dirty="0"/>
              <a:t>(Managing for Success: Maori Education Strategy 2008 – 2012) </a:t>
            </a:r>
            <a:endParaRPr lang="en-NZ" sz="2000" dirty="0"/>
          </a:p>
        </p:txBody>
      </p:sp>
      <p:sp>
        <p:nvSpPr>
          <p:cNvPr id="3" name="Content Placeholder 2"/>
          <p:cNvSpPr>
            <a:spLocks noGrp="1"/>
          </p:cNvSpPr>
          <p:nvPr>
            <p:ph idx="1"/>
          </p:nvPr>
        </p:nvSpPr>
        <p:spPr>
          <a:xfrm>
            <a:off x="539552" y="1628800"/>
            <a:ext cx="8229600" cy="4525963"/>
          </a:xfrm>
        </p:spPr>
        <p:txBody>
          <a:bodyPr/>
          <a:lstStyle/>
          <a:p>
            <a:pPr marL="0" indent="0" algn="ctr">
              <a:buNone/>
            </a:pPr>
            <a:r>
              <a:rPr lang="en-AU" i="1" dirty="0">
                <a:latin typeface="Tahoma" pitchFamily="34" charset="0"/>
                <a:ea typeface="Tahoma" pitchFamily="34" charset="0"/>
                <a:cs typeface="Tahoma" pitchFamily="34" charset="0"/>
              </a:rPr>
              <a:t>The concept of </a:t>
            </a:r>
            <a:r>
              <a:rPr lang="en-AU" i="1" dirty="0" err="1">
                <a:latin typeface="Tahoma" pitchFamily="34" charset="0"/>
                <a:ea typeface="Tahoma" pitchFamily="34" charset="0"/>
                <a:cs typeface="Tahoma" pitchFamily="34" charset="0"/>
              </a:rPr>
              <a:t>ako</a:t>
            </a:r>
            <a:r>
              <a:rPr lang="en-AU" i="1" dirty="0">
                <a:latin typeface="Tahoma" pitchFamily="34" charset="0"/>
                <a:ea typeface="Tahoma" pitchFamily="34" charset="0"/>
                <a:cs typeface="Tahoma" pitchFamily="34" charset="0"/>
              </a:rPr>
              <a:t> describes a teaching and learning relationship, where the educator is also learning from the student and where educators’ practices are informed by the latest research and are both deliberate and reﬂective. </a:t>
            </a:r>
            <a:r>
              <a:rPr lang="en-AU" i="1" dirty="0" err="1">
                <a:latin typeface="Tahoma" pitchFamily="34" charset="0"/>
                <a:ea typeface="Tahoma" pitchFamily="34" charset="0"/>
                <a:cs typeface="Tahoma" pitchFamily="34" charset="0"/>
              </a:rPr>
              <a:t>Ako</a:t>
            </a:r>
            <a:r>
              <a:rPr lang="en-AU" i="1" dirty="0">
                <a:latin typeface="Tahoma" pitchFamily="34" charset="0"/>
                <a:ea typeface="Tahoma" pitchFamily="34" charset="0"/>
                <a:cs typeface="Tahoma" pitchFamily="34" charset="0"/>
              </a:rPr>
              <a:t> is grounded in the principle of reciprocity and also recognises that the learner and </a:t>
            </a:r>
            <a:r>
              <a:rPr lang="en-AU" i="1" dirty="0" err="1">
                <a:latin typeface="Tahoma" pitchFamily="34" charset="0"/>
                <a:ea typeface="Tahoma" pitchFamily="34" charset="0"/>
                <a:cs typeface="Tahoma" pitchFamily="34" charset="0"/>
              </a:rPr>
              <a:t>whänau</a:t>
            </a:r>
            <a:r>
              <a:rPr lang="en-AU" i="1" dirty="0">
                <a:latin typeface="Tahoma" pitchFamily="34" charset="0"/>
                <a:ea typeface="Tahoma" pitchFamily="34" charset="0"/>
                <a:cs typeface="Tahoma" pitchFamily="34" charset="0"/>
              </a:rPr>
              <a:t> cannot be separated. </a:t>
            </a:r>
            <a:endParaRPr lang="en-NZ" dirty="0">
              <a:latin typeface="Tahoma" pitchFamily="34" charset="0"/>
              <a:ea typeface="Tahoma" pitchFamily="34" charset="0"/>
              <a:cs typeface="Tahoma" pitchFamily="34" charset="0"/>
            </a:endParaRPr>
          </a:p>
          <a:p>
            <a:pPr marL="0" indent="0">
              <a:buNone/>
            </a:pPr>
            <a:endParaRPr lang="en-NZ" dirty="0"/>
          </a:p>
        </p:txBody>
      </p:sp>
    </p:spTree>
    <p:extLst>
      <p:ext uri="{BB962C8B-B14F-4D97-AF65-F5344CB8AC3E}">
        <p14:creationId xmlns:p14="http://schemas.microsoft.com/office/powerpoint/2010/main" val="457617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normAutofit lnSpcReduction="10000"/>
          </a:bodyPr>
          <a:lstStyle/>
          <a:p>
            <a:pPr marL="0" indent="0" algn="ctr">
              <a:buNone/>
            </a:pPr>
            <a:endParaRPr lang="en-AU" i="1" dirty="0" smtClean="0"/>
          </a:p>
          <a:p>
            <a:pPr marL="0" indent="0" algn="ctr">
              <a:buNone/>
            </a:pPr>
            <a:r>
              <a:rPr lang="en-AU" i="1" dirty="0" smtClean="0">
                <a:latin typeface="Tahoma" pitchFamily="34" charset="0"/>
                <a:ea typeface="Tahoma" pitchFamily="34" charset="0"/>
                <a:cs typeface="Tahoma" pitchFamily="34" charset="0"/>
              </a:rPr>
              <a:t>Culture and </a:t>
            </a:r>
            <a:r>
              <a:rPr lang="en-AU" i="1" dirty="0">
                <a:latin typeface="Tahoma" pitchFamily="34" charset="0"/>
                <a:ea typeface="Tahoma" pitchFamily="34" charset="0"/>
                <a:cs typeface="Tahoma" pitchFamily="34" charset="0"/>
              </a:rPr>
              <a:t>education are inextricably interwoven, in the education system as well as in the learning setting. </a:t>
            </a:r>
            <a:r>
              <a:rPr lang="en-AU" i="1" dirty="0" err="1">
                <a:latin typeface="Tahoma" pitchFamily="34" charset="0"/>
                <a:ea typeface="Tahoma" pitchFamily="34" charset="0"/>
                <a:cs typeface="Tahoma" pitchFamily="34" charset="0"/>
              </a:rPr>
              <a:t>Mäori</a:t>
            </a:r>
            <a:r>
              <a:rPr lang="en-AU" i="1" dirty="0">
                <a:latin typeface="Tahoma" pitchFamily="34" charset="0"/>
                <a:ea typeface="Tahoma" pitchFamily="34" charset="0"/>
                <a:cs typeface="Tahoma" pitchFamily="34" charset="0"/>
              </a:rPr>
              <a:t> children and students are more likely to achieve when they see themselves, their </a:t>
            </a:r>
            <a:r>
              <a:rPr lang="en-AU" i="1" dirty="0" err="1">
                <a:latin typeface="Tahoma" pitchFamily="34" charset="0"/>
                <a:ea typeface="Tahoma" pitchFamily="34" charset="0"/>
                <a:cs typeface="Tahoma" pitchFamily="34" charset="0"/>
              </a:rPr>
              <a:t>whänau</a:t>
            </a:r>
            <a:r>
              <a:rPr lang="en-AU" i="1" dirty="0">
                <a:latin typeface="Tahoma" pitchFamily="34" charset="0"/>
                <a:ea typeface="Tahoma" pitchFamily="34" charset="0"/>
                <a:cs typeface="Tahoma" pitchFamily="34" charset="0"/>
              </a:rPr>
              <a:t>, </a:t>
            </a:r>
            <a:r>
              <a:rPr lang="en-AU" i="1" dirty="0" err="1">
                <a:latin typeface="Tahoma" pitchFamily="34" charset="0"/>
                <a:ea typeface="Tahoma" pitchFamily="34" charset="0"/>
                <a:cs typeface="Tahoma" pitchFamily="34" charset="0"/>
              </a:rPr>
              <a:t>hapü</a:t>
            </a:r>
            <a:r>
              <a:rPr lang="en-AU" i="1" dirty="0">
                <a:latin typeface="Tahoma" pitchFamily="34" charset="0"/>
                <a:ea typeface="Tahoma" pitchFamily="34" charset="0"/>
                <a:cs typeface="Tahoma" pitchFamily="34" charset="0"/>
              </a:rPr>
              <a:t> and </a:t>
            </a:r>
            <a:r>
              <a:rPr lang="en-AU" i="1" dirty="0" err="1">
                <a:latin typeface="Tahoma" pitchFamily="34" charset="0"/>
                <a:ea typeface="Tahoma" pitchFamily="34" charset="0"/>
                <a:cs typeface="Tahoma" pitchFamily="34" charset="0"/>
              </a:rPr>
              <a:t>iwi</a:t>
            </a:r>
            <a:r>
              <a:rPr lang="en-AU" i="1" dirty="0">
                <a:latin typeface="Tahoma" pitchFamily="34" charset="0"/>
                <a:ea typeface="Tahoma" pitchFamily="34" charset="0"/>
                <a:cs typeface="Tahoma" pitchFamily="34" charset="0"/>
              </a:rPr>
              <a:t> reﬂected in the teaching content and environment, and are able to be ‘</a:t>
            </a:r>
            <a:r>
              <a:rPr lang="en-AU" i="1" dirty="0" err="1">
                <a:latin typeface="Tahoma" pitchFamily="34" charset="0"/>
                <a:ea typeface="Tahoma" pitchFamily="34" charset="0"/>
                <a:cs typeface="Tahoma" pitchFamily="34" charset="0"/>
              </a:rPr>
              <a:t>Mäori</a:t>
            </a:r>
            <a:r>
              <a:rPr lang="en-AU" i="1" dirty="0">
                <a:latin typeface="Tahoma" pitchFamily="34" charset="0"/>
                <a:ea typeface="Tahoma" pitchFamily="34" charset="0"/>
                <a:cs typeface="Tahoma" pitchFamily="34" charset="0"/>
              </a:rPr>
              <a:t>’ in all learning contexts. </a:t>
            </a:r>
            <a:endParaRPr lang="en-AU" i="1" dirty="0" smtClean="0">
              <a:latin typeface="Tahoma" pitchFamily="34" charset="0"/>
              <a:ea typeface="Tahoma" pitchFamily="34" charset="0"/>
              <a:cs typeface="Tahoma" pitchFamily="34" charset="0"/>
            </a:endParaRPr>
          </a:p>
          <a:p>
            <a:pPr marL="0" indent="0" algn="ctr">
              <a:buNone/>
            </a:pPr>
            <a:endParaRPr lang="en-NZ" i="1" dirty="0">
              <a:latin typeface="Tahoma" pitchFamily="34" charset="0"/>
              <a:ea typeface="Tahoma" pitchFamily="34" charset="0"/>
              <a:cs typeface="Tahoma" pitchFamily="34" charset="0"/>
            </a:endParaRPr>
          </a:p>
          <a:p>
            <a:pPr marL="0" indent="0" algn="ctr">
              <a:buNone/>
            </a:pPr>
            <a:r>
              <a:rPr lang="en-AU" i="1" dirty="0"/>
              <a:t>(</a:t>
            </a:r>
            <a:r>
              <a:rPr lang="en-AU" i="1" dirty="0" err="1"/>
              <a:t>Ka</a:t>
            </a:r>
            <a:r>
              <a:rPr lang="en-AU" i="1" dirty="0"/>
              <a:t> </a:t>
            </a:r>
            <a:r>
              <a:rPr lang="en-AU" i="1" dirty="0" err="1"/>
              <a:t>Hikitia</a:t>
            </a:r>
            <a:r>
              <a:rPr lang="en-AU" i="1" dirty="0"/>
              <a:t>, p20)</a:t>
            </a:r>
            <a:endParaRPr lang="en-NZ" dirty="0"/>
          </a:p>
          <a:p>
            <a:pPr marL="0" indent="0" algn="ctr">
              <a:buNone/>
            </a:pPr>
            <a:endParaRPr lang="en-NZ"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3653351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600" b="1" dirty="0" smtClean="0">
                <a:latin typeface="Tahoma" pitchFamily="34" charset="0"/>
                <a:ea typeface="Tahoma" pitchFamily="34" charset="0"/>
                <a:cs typeface="Tahoma" pitchFamily="34" charset="0"/>
              </a:rPr>
              <a:t>Success criteria: </a:t>
            </a:r>
            <a:endParaRPr lang="en-NZ" sz="3600" b="1" dirty="0">
              <a:latin typeface="Tahoma" pitchFamily="34" charset="0"/>
              <a:ea typeface="Tahoma" pitchFamily="34" charset="0"/>
              <a:cs typeface="Tahoma" pitchFamily="34" charset="0"/>
            </a:endParaRPr>
          </a:p>
        </p:txBody>
      </p:sp>
      <p:sp>
        <p:nvSpPr>
          <p:cNvPr id="3" name="Content Placeholder 2"/>
          <p:cNvSpPr>
            <a:spLocks noGrp="1"/>
          </p:cNvSpPr>
          <p:nvPr>
            <p:ph idx="1"/>
          </p:nvPr>
        </p:nvSpPr>
        <p:spPr/>
        <p:txBody>
          <a:bodyPr/>
          <a:lstStyle/>
          <a:p>
            <a:pPr marL="0" indent="0">
              <a:buNone/>
            </a:pPr>
            <a:r>
              <a:rPr lang="en-NZ" b="1" dirty="0" smtClean="0"/>
              <a:t>I can: </a:t>
            </a:r>
          </a:p>
          <a:p>
            <a:pPr marL="0" indent="0">
              <a:buNone/>
            </a:pPr>
            <a:endParaRPr lang="en-NZ" b="1" dirty="0" smtClean="0"/>
          </a:p>
          <a:p>
            <a:pPr marL="0" indent="0">
              <a:buNone/>
            </a:pPr>
            <a:r>
              <a:rPr lang="en-NZ" b="1" dirty="0" smtClean="0"/>
              <a:t>I have: </a:t>
            </a:r>
          </a:p>
          <a:p>
            <a:pPr marL="0" indent="0">
              <a:buNone/>
            </a:pPr>
            <a:endParaRPr lang="en-NZ" b="1" dirty="0" smtClean="0"/>
          </a:p>
          <a:p>
            <a:pPr marL="0" indent="0">
              <a:buNone/>
            </a:pPr>
            <a:r>
              <a:rPr lang="en-NZ" b="1" dirty="0" smtClean="0"/>
              <a:t>I </a:t>
            </a:r>
          </a:p>
          <a:p>
            <a:pPr marL="0" indent="0">
              <a:buNone/>
            </a:pPr>
            <a:endParaRPr lang="en-NZ" b="1" dirty="0" smtClean="0"/>
          </a:p>
        </p:txBody>
      </p:sp>
    </p:spTree>
    <p:extLst>
      <p:ext uri="{BB962C8B-B14F-4D97-AF65-F5344CB8AC3E}">
        <p14:creationId xmlns:p14="http://schemas.microsoft.com/office/powerpoint/2010/main" val="39044520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err="1" smtClean="0">
                <a:latin typeface="Tahoma" pitchFamily="34" charset="0"/>
                <a:ea typeface="Tahoma" pitchFamily="34" charset="0"/>
                <a:cs typeface="Tahoma" pitchFamily="34" charset="0"/>
              </a:rPr>
              <a:t>JGeek</a:t>
            </a:r>
            <a:r>
              <a:rPr lang="en-NZ" b="1" dirty="0" smtClean="0">
                <a:latin typeface="Tahoma" pitchFamily="34" charset="0"/>
                <a:ea typeface="Tahoma" pitchFamily="34" charset="0"/>
                <a:cs typeface="Tahoma" pitchFamily="34" charset="0"/>
              </a:rPr>
              <a:t> – Maori Boy</a:t>
            </a:r>
            <a:endParaRPr lang="en-NZ" b="1" dirty="0">
              <a:latin typeface="Tahoma" pitchFamily="34" charset="0"/>
              <a:ea typeface="Tahoma" pitchFamily="34" charset="0"/>
              <a:cs typeface="Tahoma" pitchFamily="34" charset="0"/>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47664" y="1484784"/>
            <a:ext cx="6106378" cy="3486637"/>
          </a:xfrm>
        </p:spPr>
      </p:pic>
      <p:sp>
        <p:nvSpPr>
          <p:cNvPr id="5" name="TextBox 4"/>
          <p:cNvSpPr txBox="1"/>
          <p:nvPr/>
        </p:nvSpPr>
        <p:spPr>
          <a:xfrm>
            <a:off x="2411760" y="5301208"/>
            <a:ext cx="4824536" cy="369332"/>
          </a:xfrm>
          <a:prstGeom prst="rect">
            <a:avLst/>
          </a:prstGeom>
          <a:noFill/>
        </p:spPr>
        <p:txBody>
          <a:bodyPr wrap="square" rtlCol="0">
            <a:spAutoFit/>
          </a:bodyPr>
          <a:lstStyle/>
          <a:p>
            <a:r>
              <a:rPr lang="en-NZ" dirty="0" err="1" smtClean="0">
                <a:hlinkClick r:id="rId4"/>
              </a:rPr>
              <a:t>JGeek</a:t>
            </a:r>
            <a:r>
              <a:rPr lang="en-NZ" dirty="0" smtClean="0">
                <a:hlinkClick r:id="rId4"/>
              </a:rPr>
              <a:t> and the Geeks - I'm a Maori boy</a:t>
            </a:r>
            <a:endParaRPr lang="en-NZ" dirty="0"/>
          </a:p>
        </p:txBody>
      </p:sp>
    </p:spTree>
    <p:extLst>
      <p:ext uri="{BB962C8B-B14F-4D97-AF65-F5344CB8AC3E}">
        <p14:creationId xmlns:p14="http://schemas.microsoft.com/office/powerpoint/2010/main" val="19570635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4000" b="1" dirty="0" smtClean="0">
                <a:latin typeface="Tahoma" pitchFamily="34" charset="0"/>
                <a:ea typeface="Tahoma" pitchFamily="34" charset="0"/>
                <a:cs typeface="Tahoma" pitchFamily="34" charset="0"/>
              </a:rPr>
              <a:t>Student Responses</a:t>
            </a:r>
            <a:endParaRPr lang="en-NZ" sz="4000" b="1" dirty="0">
              <a:latin typeface="Tahoma" pitchFamily="34" charset="0"/>
              <a:ea typeface="Tahoma" pitchFamily="34" charset="0"/>
              <a:cs typeface="Tahoma" pitchFamily="34" charset="0"/>
            </a:endParaRPr>
          </a:p>
        </p:txBody>
      </p:sp>
      <p:sp>
        <p:nvSpPr>
          <p:cNvPr id="3" name="Content Placeholder 2"/>
          <p:cNvSpPr>
            <a:spLocks noGrp="1"/>
          </p:cNvSpPr>
          <p:nvPr>
            <p:ph idx="1"/>
          </p:nvPr>
        </p:nvSpPr>
        <p:spPr/>
        <p:txBody>
          <a:bodyPr/>
          <a:lstStyle/>
          <a:p>
            <a:pPr marL="0" indent="0">
              <a:buNone/>
            </a:pPr>
            <a:r>
              <a:rPr lang="en-NZ" dirty="0" smtClean="0"/>
              <a:t>This song was offensive because its not al things Maori people do. They didn’t wear loin clothes when they first came to NZ and they don’t have the same tattoos as Aboriginals – they have koru patterns and they were green and not blue. They should have made a song about being a geek and not being a Maori. I think it was  a project that university students had to do probably for a film study project.</a:t>
            </a:r>
            <a:endParaRPr lang="en-NZ" dirty="0"/>
          </a:p>
        </p:txBody>
      </p:sp>
    </p:spTree>
    <p:extLst>
      <p:ext uri="{BB962C8B-B14F-4D97-AF65-F5344CB8AC3E}">
        <p14:creationId xmlns:p14="http://schemas.microsoft.com/office/powerpoint/2010/main" val="34627037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latin typeface="Tahoma" pitchFamily="34" charset="0"/>
                <a:ea typeface="Tahoma" pitchFamily="34" charset="0"/>
                <a:cs typeface="Tahoma" pitchFamily="34" charset="0"/>
              </a:rPr>
              <a:t>Student responses </a:t>
            </a:r>
            <a:endParaRPr lang="en-NZ" b="1" dirty="0">
              <a:latin typeface="Tahoma" pitchFamily="34" charset="0"/>
              <a:ea typeface="Tahoma" pitchFamily="34" charset="0"/>
              <a:cs typeface="Tahoma" pitchFamily="34" charset="0"/>
            </a:endParaRPr>
          </a:p>
        </p:txBody>
      </p:sp>
      <p:sp>
        <p:nvSpPr>
          <p:cNvPr id="3" name="Content Placeholder 2"/>
          <p:cNvSpPr>
            <a:spLocks noGrp="1"/>
          </p:cNvSpPr>
          <p:nvPr>
            <p:ph idx="1"/>
          </p:nvPr>
        </p:nvSpPr>
        <p:spPr/>
        <p:txBody>
          <a:bodyPr/>
          <a:lstStyle/>
          <a:p>
            <a:pPr marL="0" indent="0">
              <a:buNone/>
            </a:pPr>
            <a:r>
              <a:rPr lang="en-NZ" dirty="0" smtClean="0"/>
              <a:t>The style of this video was almost parody like, with characters dressed in nothing but loin clothes half the time…</a:t>
            </a:r>
          </a:p>
          <a:p>
            <a:pPr marL="0" indent="0">
              <a:buNone/>
            </a:pPr>
            <a:r>
              <a:rPr lang="en-NZ" dirty="0" smtClean="0"/>
              <a:t>I found the costumes quite odd as although they were trying to portray a traditional </a:t>
            </a:r>
            <a:r>
              <a:rPr lang="en-NZ" smtClean="0"/>
              <a:t>Maori theme, </a:t>
            </a:r>
            <a:r>
              <a:rPr lang="en-NZ" dirty="0" smtClean="0"/>
              <a:t>with the fake Maori tattoos, they did not match as Maori did not wear loin cloths…</a:t>
            </a:r>
          </a:p>
          <a:p>
            <a:pPr marL="0" indent="0">
              <a:buNone/>
            </a:pPr>
            <a:r>
              <a:rPr lang="en-NZ" dirty="0" smtClean="0"/>
              <a:t>….I think the video is made in good fun…</a:t>
            </a:r>
            <a:endParaRPr lang="en-NZ" dirty="0"/>
          </a:p>
        </p:txBody>
      </p:sp>
    </p:spTree>
    <p:extLst>
      <p:ext uri="{BB962C8B-B14F-4D97-AF65-F5344CB8AC3E}">
        <p14:creationId xmlns:p14="http://schemas.microsoft.com/office/powerpoint/2010/main" val="11717196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4092" y="441697"/>
            <a:ext cx="8229600" cy="5649491"/>
          </a:xfrm>
        </p:spPr>
        <p:txBody>
          <a:bodyPr>
            <a:normAutofit/>
          </a:bodyPr>
          <a:lstStyle/>
          <a:p>
            <a:pPr marL="0" indent="0" algn="ctr">
              <a:buNone/>
            </a:pPr>
            <a:r>
              <a:rPr lang="en-NZ" sz="3600" b="1" dirty="0" smtClean="0">
                <a:latin typeface="Tahoma" pitchFamily="34" charset="0"/>
                <a:ea typeface="Tahoma" pitchFamily="34" charset="0"/>
                <a:cs typeface="Tahoma" pitchFamily="34" charset="0"/>
              </a:rPr>
              <a:t> </a:t>
            </a:r>
            <a:endParaRPr lang="en-NZ" sz="3600" b="1" dirty="0">
              <a:latin typeface="Tahoma" pitchFamily="34" charset="0"/>
              <a:ea typeface="Tahoma" pitchFamily="34" charset="0"/>
              <a:cs typeface="Tahoma" pitchFamily="34" charset="0"/>
            </a:endParaRPr>
          </a:p>
        </p:txBody>
      </p:sp>
      <p:sp>
        <p:nvSpPr>
          <p:cNvPr id="2" name="Rectangle 1"/>
          <p:cNvSpPr/>
          <p:nvPr/>
        </p:nvSpPr>
        <p:spPr>
          <a:xfrm>
            <a:off x="2987824" y="523788"/>
            <a:ext cx="3960440" cy="584775"/>
          </a:xfrm>
          <a:prstGeom prst="rect">
            <a:avLst/>
          </a:prstGeom>
        </p:spPr>
        <p:txBody>
          <a:bodyPr wrap="square">
            <a:spAutoFit/>
          </a:bodyPr>
          <a:lstStyle/>
          <a:p>
            <a:r>
              <a:rPr lang="en-NZ" sz="3200" dirty="0" smtClean="0">
                <a:hlinkClick r:id="rId3"/>
              </a:rPr>
              <a:t>Student voices</a:t>
            </a:r>
            <a:r>
              <a:rPr lang="en-NZ" sz="3200" dirty="0" smtClean="0"/>
              <a:t> </a:t>
            </a:r>
            <a:endParaRPr lang="en-NZ" sz="3200"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65993" y="1876208"/>
            <a:ext cx="4982271" cy="3105584"/>
          </a:xfrm>
          <a:prstGeom prst="rect">
            <a:avLst/>
          </a:prstGeom>
        </p:spPr>
      </p:pic>
      <p:sp>
        <p:nvSpPr>
          <p:cNvPr id="5" name="TextBox 4"/>
          <p:cNvSpPr txBox="1"/>
          <p:nvPr/>
        </p:nvSpPr>
        <p:spPr>
          <a:xfrm>
            <a:off x="3491880" y="5517232"/>
            <a:ext cx="2232248" cy="369332"/>
          </a:xfrm>
          <a:prstGeom prst="rect">
            <a:avLst/>
          </a:prstGeom>
          <a:noFill/>
        </p:spPr>
        <p:txBody>
          <a:bodyPr wrap="square" rtlCol="0">
            <a:spAutoFit/>
          </a:bodyPr>
          <a:lstStyle/>
          <a:p>
            <a:r>
              <a:rPr lang="en-NZ" dirty="0" smtClean="0">
                <a:hlinkClick r:id="rId5"/>
              </a:rPr>
              <a:t>     Student voices </a:t>
            </a:r>
            <a:endParaRPr lang="en-NZ" dirty="0"/>
          </a:p>
        </p:txBody>
      </p:sp>
    </p:spTree>
    <p:extLst>
      <p:ext uri="{BB962C8B-B14F-4D97-AF65-F5344CB8AC3E}">
        <p14:creationId xmlns:p14="http://schemas.microsoft.com/office/powerpoint/2010/main" val="37448176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5865515"/>
          </a:xfrm>
        </p:spPr>
        <p:txBody>
          <a:bodyPr>
            <a:normAutofit fontScale="32500" lnSpcReduction="20000"/>
          </a:bodyPr>
          <a:lstStyle/>
          <a:p>
            <a:pPr marL="0" indent="0" algn="ctr">
              <a:buNone/>
            </a:pPr>
            <a:r>
              <a:rPr lang="en-AU" sz="7000" b="1" dirty="0" smtClean="0">
                <a:latin typeface="Tahoma" pitchFamily="34" charset="0"/>
                <a:ea typeface="Tahoma" pitchFamily="34" charset="0"/>
                <a:cs typeface="Tahoma" pitchFamily="34" charset="0"/>
              </a:rPr>
              <a:t>Further </a:t>
            </a:r>
            <a:r>
              <a:rPr lang="en-AU" sz="7000" b="1" dirty="0">
                <a:latin typeface="Tahoma" pitchFamily="34" charset="0"/>
                <a:ea typeface="Tahoma" pitchFamily="34" charset="0"/>
                <a:cs typeface="Tahoma" pitchFamily="34" charset="0"/>
              </a:rPr>
              <a:t>readings or viewings for those interested in developing more of an understanding or knowledge of this topic. </a:t>
            </a:r>
            <a:endParaRPr lang="en-NZ" sz="7000" dirty="0">
              <a:latin typeface="Tahoma" pitchFamily="34" charset="0"/>
              <a:ea typeface="Tahoma" pitchFamily="34" charset="0"/>
              <a:cs typeface="Tahoma" pitchFamily="34" charset="0"/>
            </a:endParaRPr>
          </a:p>
          <a:p>
            <a:pPr marL="0" indent="0">
              <a:buNone/>
            </a:pPr>
            <a:endParaRPr lang="en-NZ" smtClean="0">
              <a:latin typeface="Tahoma" pitchFamily="34" charset="0"/>
              <a:ea typeface="Tahoma" pitchFamily="34" charset="0"/>
              <a:cs typeface="Tahoma" pitchFamily="34" charset="0"/>
            </a:endParaRPr>
          </a:p>
          <a:p>
            <a:pPr marL="0" indent="0">
              <a:buNone/>
            </a:pPr>
            <a:endParaRPr lang="en-NZ" dirty="0">
              <a:latin typeface="Tahoma" pitchFamily="34" charset="0"/>
              <a:ea typeface="Tahoma" pitchFamily="34" charset="0"/>
              <a:cs typeface="Tahoma" pitchFamily="34" charset="0"/>
            </a:endParaRPr>
          </a:p>
          <a:p>
            <a:pPr marL="0" indent="0">
              <a:buNone/>
            </a:pPr>
            <a:r>
              <a:rPr lang="en-AU" sz="4500" u="sng" dirty="0">
                <a:latin typeface="Tahoma" pitchFamily="34" charset="0"/>
                <a:ea typeface="Tahoma" pitchFamily="34" charset="0"/>
                <a:cs typeface="Tahoma" pitchFamily="34" charset="0"/>
                <a:hlinkClick r:id="rId3"/>
              </a:rPr>
              <a:t>http://edtalks.org/play.php?vid=279</a:t>
            </a:r>
            <a:r>
              <a:rPr lang="en-AU" sz="4500" dirty="0">
                <a:latin typeface="Tahoma" pitchFamily="34" charset="0"/>
                <a:ea typeface="Tahoma" pitchFamily="34" charset="0"/>
                <a:cs typeface="Tahoma" pitchFamily="34" charset="0"/>
              </a:rPr>
              <a:t>    Russell Bishop </a:t>
            </a:r>
            <a:r>
              <a:rPr lang="en-AU" sz="4500" i="1" dirty="0">
                <a:latin typeface="Tahoma" pitchFamily="34" charset="0"/>
                <a:ea typeface="Tahoma" pitchFamily="34" charset="0"/>
                <a:cs typeface="Tahoma" pitchFamily="34" charset="0"/>
              </a:rPr>
              <a:t>– A culturally responsive pedagogy of relations. </a:t>
            </a:r>
            <a:r>
              <a:rPr lang="en-AU" sz="4500" dirty="0">
                <a:latin typeface="Tahoma" pitchFamily="34" charset="0"/>
                <a:ea typeface="Tahoma" pitchFamily="34" charset="0"/>
                <a:cs typeface="Tahoma" pitchFamily="34" charset="0"/>
              </a:rPr>
              <a:t>Christchurch, Core Education Ltd</a:t>
            </a:r>
            <a:r>
              <a:rPr lang="en-AU" sz="4500" dirty="0" smtClean="0">
                <a:latin typeface="Tahoma" pitchFamily="34" charset="0"/>
                <a:ea typeface="Tahoma" pitchFamily="34" charset="0"/>
                <a:cs typeface="Tahoma" pitchFamily="34" charset="0"/>
              </a:rPr>
              <a:t>.</a:t>
            </a:r>
            <a:endParaRPr lang="en-NZ" sz="4500" dirty="0" smtClean="0">
              <a:latin typeface="Tahoma" pitchFamily="34" charset="0"/>
              <a:ea typeface="Tahoma" pitchFamily="34" charset="0"/>
              <a:cs typeface="Tahoma" pitchFamily="34" charset="0"/>
            </a:endParaRPr>
          </a:p>
          <a:p>
            <a:pPr marL="0" indent="0">
              <a:buNone/>
            </a:pPr>
            <a:r>
              <a:rPr lang="en-AU" sz="4500" dirty="0" smtClean="0">
                <a:latin typeface="Tahoma" pitchFamily="34" charset="0"/>
                <a:ea typeface="Tahoma" pitchFamily="34" charset="0"/>
                <a:cs typeface="Tahoma" pitchFamily="34" charset="0"/>
              </a:rPr>
              <a:t> </a:t>
            </a:r>
            <a:endParaRPr lang="en-NZ" sz="4500" dirty="0" smtClean="0">
              <a:latin typeface="Tahoma" pitchFamily="34" charset="0"/>
              <a:ea typeface="Tahoma" pitchFamily="34" charset="0"/>
              <a:cs typeface="Tahoma" pitchFamily="34" charset="0"/>
            </a:endParaRPr>
          </a:p>
          <a:p>
            <a:pPr marL="0" indent="0">
              <a:buNone/>
            </a:pPr>
            <a:r>
              <a:rPr lang="en-AU" sz="4500" u="sng" dirty="0" smtClean="0">
                <a:latin typeface="Tahoma" pitchFamily="34" charset="0"/>
                <a:ea typeface="Tahoma" pitchFamily="34" charset="0"/>
                <a:cs typeface="Tahoma" pitchFamily="34" charset="0"/>
                <a:hlinkClick r:id="rId4"/>
              </a:rPr>
              <a:t>http</a:t>
            </a:r>
            <a:r>
              <a:rPr lang="en-AU" sz="4500" u="sng" dirty="0">
                <a:latin typeface="Tahoma" pitchFamily="34" charset="0"/>
                <a:ea typeface="Tahoma" pitchFamily="34" charset="0"/>
                <a:cs typeface="Tahoma" pitchFamily="34" charset="0"/>
                <a:hlinkClick r:id="rId4"/>
              </a:rPr>
              <a:t>://edlinked.soe.waikato.ac.nz/departments/index.php?dept_id=20</a:t>
            </a:r>
            <a:r>
              <a:rPr lang="en-AU" sz="4500" dirty="0">
                <a:latin typeface="Tahoma" pitchFamily="34" charset="0"/>
                <a:ea typeface="Tahoma" pitchFamily="34" charset="0"/>
                <a:cs typeface="Tahoma" pitchFamily="34" charset="0"/>
              </a:rPr>
              <a:t>                   </a:t>
            </a:r>
            <a:endParaRPr lang="en-AU" sz="4500" dirty="0" smtClean="0">
              <a:latin typeface="Tahoma" pitchFamily="34" charset="0"/>
              <a:ea typeface="Tahoma" pitchFamily="34" charset="0"/>
              <a:cs typeface="Tahoma" pitchFamily="34" charset="0"/>
            </a:endParaRPr>
          </a:p>
          <a:p>
            <a:pPr marL="0" indent="0">
              <a:buNone/>
            </a:pPr>
            <a:r>
              <a:rPr lang="en-AU" sz="4500" dirty="0" err="1" smtClean="0">
                <a:latin typeface="Tahoma" pitchFamily="34" charset="0"/>
                <a:ea typeface="Tahoma" pitchFamily="34" charset="0"/>
                <a:cs typeface="Tahoma" pitchFamily="34" charset="0"/>
              </a:rPr>
              <a:t>Te</a:t>
            </a:r>
            <a:r>
              <a:rPr lang="en-AU" sz="4500" dirty="0" smtClean="0">
                <a:latin typeface="Tahoma" pitchFamily="34" charset="0"/>
                <a:ea typeface="Tahoma" pitchFamily="34" charset="0"/>
                <a:cs typeface="Tahoma" pitchFamily="34" charset="0"/>
              </a:rPr>
              <a:t> </a:t>
            </a:r>
            <a:r>
              <a:rPr lang="en-AU" sz="4500" dirty="0" err="1">
                <a:latin typeface="Tahoma" pitchFamily="34" charset="0"/>
                <a:ea typeface="Tahoma" pitchFamily="34" charset="0"/>
                <a:cs typeface="Tahoma" pitchFamily="34" charset="0"/>
              </a:rPr>
              <a:t>Kotahitanga</a:t>
            </a:r>
            <a:r>
              <a:rPr lang="en-AU" sz="4500" dirty="0">
                <a:latin typeface="Tahoma" pitchFamily="34" charset="0"/>
                <a:ea typeface="Tahoma" pitchFamily="34" charset="0"/>
                <a:cs typeface="Tahoma" pitchFamily="34" charset="0"/>
              </a:rPr>
              <a:t> Research Unit</a:t>
            </a:r>
            <a:endParaRPr lang="en-NZ" sz="4500" dirty="0">
              <a:latin typeface="Tahoma" pitchFamily="34" charset="0"/>
              <a:ea typeface="Tahoma" pitchFamily="34" charset="0"/>
              <a:cs typeface="Tahoma" pitchFamily="34" charset="0"/>
            </a:endParaRPr>
          </a:p>
          <a:p>
            <a:pPr marL="0" indent="0">
              <a:buNone/>
            </a:pPr>
            <a:r>
              <a:rPr lang="en-AU" sz="4500" u="sng" dirty="0">
                <a:latin typeface="Tahoma" pitchFamily="34" charset="0"/>
                <a:ea typeface="Tahoma" pitchFamily="34" charset="0"/>
                <a:cs typeface="Tahoma" pitchFamily="34" charset="0"/>
              </a:rPr>
              <a:t> </a:t>
            </a:r>
            <a:endParaRPr lang="en-NZ" sz="4500" dirty="0">
              <a:latin typeface="Tahoma" pitchFamily="34" charset="0"/>
              <a:ea typeface="Tahoma" pitchFamily="34" charset="0"/>
              <a:cs typeface="Tahoma" pitchFamily="34" charset="0"/>
            </a:endParaRPr>
          </a:p>
          <a:p>
            <a:pPr marL="0" indent="0">
              <a:buNone/>
            </a:pPr>
            <a:r>
              <a:rPr lang="en-AU" sz="4500" dirty="0">
                <a:latin typeface="Tahoma" pitchFamily="34" charset="0"/>
                <a:ea typeface="Tahoma" pitchFamily="34" charset="0"/>
                <a:cs typeface="Tahoma" pitchFamily="34" charset="0"/>
              </a:rPr>
              <a:t>Bishop, R., O’Sullivan, D., and Berryman, M. (2010). </a:t>
            </a:r>
            <a:r>
              <a:rPr lang="en-AU" sz="4500" i="1" dirty="0">
                <a:latin typeface="Tahoma" pitchFamily="34" charset="0"/>
                <a:ea typeface="Tahoma" pitchFamily="34" charset="0"/>
                <a:cs typeface="Tahoma" pitchFamily="34" charset="0"/>
              </a:rPr>
              <a:t>Scaling up Education Reform: Addressing the Politics of Disparity. </a:t>
            </a:r>
            <a:r>
              <a:rPr lang="en-AU" sz="4500" dirty="0">
                <a:latin typeface="Tahoma" pitchFamily="34" charset="0"/>
                <a:ea typeface="Tahoma" pitchFamily="34" charset="0"/>
                <a:cs typeface="Tahoma" pitchFamily="34" charset="0"/>
              </a:rPr>
              <a:t>NZCER Press, Wellington.</a:t>
            </a:r>
            <a:endParaRPr lang="en-NZ" sz="4500" dirty="0">
              <a:latin typeface="Tahoma" pitchFamily="34" charset="0"/>
              <a:ea typeface="Tahoma" pitchFamily="34" charset="0"/>
              <a:cs typeface="Tahoma" pitchFamily="34" charset="0"/>
            </a:endParaRPr>
          </a:p>
          <a:p>
            <a:pPr marL="0" indent="0">
              <a:buNone/>
            </a:pPr>
            <a:r>
              <a:rPr lang="en-AU" sz="4500" dirty="0">
                <a:latin typeface="Tahoma" pitchFamily="34" charset="0"/>
                <a:ea typeface="Tahoma" pitchFamily="34" charset="0"/>
                <a:cs typeface="Tahoma" pitchFamily="34" charset="0"/>
              </a:rPr>
              <a:t> </a:t>
            </a:r>
            <a:endParaRPr lang="en-NZ" sz="4500" dirty="0">
              <a:latin typeface="Tahoma" pitchFamily="34" charset="0"/>
              <a:ea typeface="Tahoma" pitchFamily="34" charset="0"/>
              <a:cs typeface="Tahoma" pitchFamily="34" charset="0"/>
            </a:endParaRPr>
          </a:p>
          <a:p>
            <a:pPr marL="0" indent="0">
              <a:buNone/>
            </a:pPr>
            <a:r>
              <a:rPr lang="en-AU" sz="4500" dirty="0">
                <a:latin typeface="Tahoma" pitchFamily="34" charset="0"/>
                <a:ea typeface="Tahoma" pitchFamily="34" charset="0"/>
                <a:cs typeface="Tahoma" pitchFamily="34" charset="0"/>
              </a:rPr>
              <a:t>Bishop, R., Berryman, M., Cavanagh, T. and Teddy, L. (2007). </a:t>
            </a:r>
            <a:r>
              <a:rPr lang="en-AU" sz="4500" i="1" dirty="0" err="1">
                <a:latin typeface="Tahoma" pitchFamily="34" charset="0"/>
                <a:ea typeface="Tahoma" pitchFamily="34" charset="0"/>
                <a:cs typeface="Tahoma" pitchFamily="34" charset="0"/>
              </a:rPr>
              <a:t>Te</a:t>
            </a:r>
            <a:r>
              <a:rPr lang="en-AU" sz="4500" i="1" dirty="0">
                <a:latin typeface="Tahoma" pitchFamily="34" charset="0"/>
                <a:ea typeface="Tahoma" pitchFamily="34" charset="0"/>
                <a:cs typeface="Tahoma" pitchFamily="34" charset="0"/>
              </a:rPr>
              <a:t> </a:t>
            </a:r>
            <a:r>
              <a:rPr lang="en-AU" sz="4500" i="1" dirty="0" err="1">
                <a:latin typeface="Tahoma" pitchFamily="34" charset="0"/>
                <a:ea typeface="Tahoma" pitchFamily="34" charset="0"/>
                <a:cs typeface="Tahoma" pitchFamily="34" charset="0"/>
              </a:rPr>
              <a:t>Kōtahitanga</a:t>
            </a:r>
            <a:r>
              <a:rPr lang="en-AU" sz="4500" i="1" dirty="0">
                <a:latin typeface="Tahoma" pitchFamily="34" charset="0"/>
                <a:ea typeface="Tahoma" pitchFamily="34" charset="0"/>
                <a:cs typeface="Tahoma" pitchFamily="34" charset="0"/>
              </a:rPr>
              <a:t> Phase 3: Establishing a Culturally Responsive Pedagogy of Relations in Mainstream Secondary School Classrooms.</a:t>
            </a:r>
            <a:r>
              <a:rPr lang="en-AU" sz="4500" dirty="0">
                <a:latin typeface="Tahoma" pitchFamily="34" charset="0"/>
                <a:ea typeface="Tahoma" pitchFamily="34" charset="0"/>
                <a:cs typeface="Tahoma" pitchFamily="34" charset="0"/>
              </a:rPr>
              <a:t> Learning Media, Wellington.</a:t>
            </a:r>
            <a:endParaRPr lang="en-NZ" sz="4500" dirty="0">
              <a:latin typeface="Tahoma" pitchFamily="34" charset="0"/>
              <a:ea typeface="Tahoma" pitchFamily="34" charset="0"/>
              <a:cs typeface="Tahoma" pitchFamily="34" charset="0"/>
            </a:endParaRPr>
          </a:p>
          <a:p>
            <a:pPr marL="0" indent="0">
              <a:buNone/>
            </a:pPr>
            <a:r>
              <a:rPr lang="en-AU" sz="4500" dirty="0">
                <a:latin typeface="Tahoma" pitchFamily="34" charset="0"/>
                <a:ea typeface="Tahoma" pitchFamily="34" charset="0"/>
                <a:cs typeface="Tahoma" pitchFamily="34" charset="0"/>
              </a:rPr>
              <a:t> </a:t>
            </a:r>
            <a:endParaRPr lang="en-NZ" sz="4500" dirty="0">
              <a:latin typeface="Tahoma" pitchFamily="34" charset="0"/>
              <a:ea typeface="Tahoma" pitchFamily="34" charset="0"/>
              <a:cs typeface="Tahoma" pitchFamily="34" charset="0"/>
            </a:endParaRPr>
          </a:p>
          <a:p>
            <a:pPr marL="0" indent="0">
              <a:buNone/>
            </a:pPr>
            <a:r>
              <a:rPr lang="en-AU" sz="4500" dirty="0">
                <a:latin typeface="Tahoma" pitchFamily="34" charset="0"/>
                <a:ea typeface="Tahoma" pitchFamily="34" charset="0"/>
                <a:cs typeface="Tahoma" pitchFamily="34" charset="0"/>
              </a:rPr>
              <a:t>Ministry of Education. (2007). </a:t>
            </a:r>
            <a:r>
              <a:rPr lang="en-AU" sz="4500" i="1" dirty="0">
                <a:latin typeface="Tahoma" pitchFamily="34" charset="0"/>
                <a:ea typeface="Tahoma" pitchFamily="34" charset="0"/>
                <a:cs typeface="Tahoma" pitchFamily="34" charset="0"/>
              </a:rPr>
              <a:t>New Zealand Curriculum</a:t>
            </a:r>
            <a:r>
              <a:rPr lang="en-AU" sz="4500" dirty="0">
                <a:latin typeface="Tahoma" pitchFamily="34" charset="0"/>
                <a:ea typeface="Tahoma" pitchFamily="34" charset="0"/>
                <a:cs typeface="Tahoma" pitchFamily="34" charset="0"/>
              </a:rPr>
              <a:t>. Learning Media, Wellington.</a:t>
            </a:r>
            <a:endParaRPr lang="en-NZ" sz="4500" dirty="0">
              <a:latin typeface="Tahoma" pitchFamily="34" charset="0"/>
              <a:ea typeface="Tahoma" pitchFamily="34" charset="0"/>
              <a:cs typeface="Tahoma" pitchFamily="34" charset="0"/>
            </a:endParaRPr>
          </a:p>
          <a:p>
            <a:pPr marL="0" indent="0">
              <a:buNone/>
            </a:pPr>
            <a:r>
              <a:rPr lang="en-AU" sz="4500" dirty="0">
                <a:latin typeface="Tahoma" pitchFamily="34" charset="0"/>
                <a:ea typeface="Tahoma" pitchFamily="34" charset="0"/>
                <a:cs typeface="Tahoma" pitchFamily="34" charset="0"/>
              </a:rPr>
              <a:t> </a:t>
            </a:r>
            <a:endParaRPr lang="en-NZ" sz="4500" dirty="0">
              <a:latin typeface="Tahoma" pitchFamily="34" charset="0"/>
              <a:ea typeface="Tahoma" pitchFamily="34" charset="0"/>
              <a:cs typeface="Tahoma" pitchFamily="34" charset="0"/>
            </a:endParaRPr>
          </a:p>
          <a:p>
            <a:pPr marL="0" indent="0">
              <a:buNone/>
            </a:pPr>
            <a:r>
              <a:rPr lang="en-AU" sz="4500" dirty="0">
                <a:latin typeface="Tahoma" pitchFamily="34" charset="0"/>
                <a:ea typeface="Tahoma" pitchFamily="34" charset="0"/>
                <a:cs typeface="Tahoma" pitchFamily="34" charset="0"/>
              </a:rPr>
              <a:t>Ministry of Education. (2008). </a:t>
            </a:r>
            <a:r>
              <a:rPr lang="en-AU" sz="4500" i="1" dirty="0" err="1">
                <a:latin typeface="Tahoma" pitchFamily="34" charset="0"/>
                <a:ea typeface="Tahoma" pitchFamily="34" charset="0"/>
                <a:cs typeface="Tahoma" pitchFamily="34" charset="0"/>
              </a:rPr>
              <a:t>Ka</a:t>
            </a:r>
            <a:r>
              <a:rPr lang="en-AU" sz="4500" i="1" dirty="0">
                <a:latin typeface="Tahoma" pitchFamily="34" charset="0"/>
                <a:ea typeface="Tahoma" pitchFamily="34" charset="0"/>
                <a:cs typeface="Tahoma" pitchFamily="34" charset="0"/>
              </a:rPr>
              <a:t> </a:t>
            </a:r>
            <a:r>
              <a:rPr lang="en-AU" sz="4500" i="1" dirty="0" err="1">
                <a:latin typeface="Tahoma" pitchFamily="34" charset="0"/>
                <a:ea typeface="Tahoma" pitchFamily="34" charset="0"/>
                <a:cs typeface="Tahoma" pitchFamily="34" charset="0"/>
              </a:rPr>
              <a:t>Hikitia</a:t>
            </a:r>
            <a:r>
              <a:rPr lang="en-AU" sz="4500" dirty="0">
                <a:latin typeface="Tahoma" pitchFamily="34" charset="0"/>
                <a:ea typeface="Tahoma" pitchFamily="34" charset="0"/>
                <a:cs typeface="Tahoma" pitchFamily="34" charset="0"/>
              </a:rPr>
              <a:t> </a:t>
            </a:r>
            <a:r>
              <a:rPr lang="en-AU" sz="4500" i="1" dirty="0">
                <a:latin typeface="Tahoma" pitchFamily="34" charset="0"/>
                <a:ea typeface="Tahoma" pitchFamily="34" charset="0"/>
                <a:cs typeface="Tahoma" pitchFamily="34" charset="0"/>
              </a:rPr>
              <a:t>(Managing for Success: Maori Education Strategy 2008 – 2012)</a:t>
            </a:r>
            <a:r>
              <a:rPr lang="en-AU" sz="4500" dirty="0">
                <a:latin typeface="Tahoma" pitchFamily="34" charset="0"/>
                <a:ea typeface="Tahoma" pitchFamily="34" charset="0"/>
                <a:cs typeface="Tahoma" pitchFamily="34" charset="0"/>
              </a:rPr>
              <a:t>. Wellington.</a:t>
            </a:r>
            <a:endParaRPr lang="en-NZ" sz="4500" dirty="0">
              <a:latin typeface="Tahoma" pitchFamily="34" charset="0"/>
              <a:ea typeface="Tahoma" pitchFamily="34" charset="0"/>
              <a:cs typeface="Tahoma" pitchFamily="34" charset="0"/>
            </a:endParaRPr>
          </a:p>
          <a:p>
            <a:pPr marL="0" indent="0">
              <a:buNone/>
            </a:pPr>
            <a:r>
              <a:rPr lang="en-AU" sz="4500" dirty="0">
                <a:latin typeface="Tahoma" pitchFamily="34" charset="0"/>
                <a:ea typeface="Tahoma" pitchFamily="34" charset="0"/>
                <a:cs typeface="Tahoma" pitchFamily="34" charset="0"/>
              </a:rPr>
              <a:t> </a:t>
            </a:r>
            <a:endParaRPr lang="en-NZ" sz="4500" dirty="0">
              <a:latin typeface="Tahoma" pitchFamily="34" charset="0"/>
              <a:ea typeface="Tahoma" pitchFamily="34" charset="0"/>
              <a:cs typeface="Tahoma" pitchFamily="34" charset="0"/>
            </a:endParaRPr>
          </a:p>
          <a:p>
            <a:pPr marL="0" indent="0">
              <a:buNone/>
            </a:pPr>
            <a:r>
              <a:rPr lang="en-AU" sz="4500" dirty="0">
                <a:latin typeface="Tahoma" pitchFamily="34" charset="0"/>
                <a:ea typeface="Tahoma" pitchFamily="34" charset="0"/>
                <a:cs typeface="Tahoma" pitchFamily="34" charset="0"/>
              </a:rPr>
              <a:t>Montgomery, W (2001). Creating culturally responsive, inclusive classrooms. </a:t>
            </a:r>
            <a:r>
              <a:rPr lang="en-AU" sz="4500" i="1" dirty="0">
                <a:latin typeface="Tahoma" pitchFamily="34" charset="0"/>
                <a:ea typeface="Tahoma" pitchFamily="34" charset="0"/>
                <a:cs typeface="Tahoma" pitchFamily="34" charset="0"/>
              </a:rPr>
              <a:t>TEACHING  Exceptional Children, Vol. 33, No. 4, pp. 4-9.</a:t>
            </a:r>
            <a:endParaRPr lang="en-NZ" sz="4500" dirty="0">
              <a:latin typeface="Tahoma" pitchFamily="34" charset="0"/>
              <a:ea typeface="Tahoma" pitchFamily="34" charset="0"/>
              <a:cs typeface="Tahoma" pitchFamily="34" charset="0"/>
            </a:endParaRPr>
          </a:p>
          <a:p>
            <a:pPr marL="0" indent="0">
              <a:buNone/>
            </a:pPr>
            <a:endParaRPr lang="en-NZ" dirty="0"/>
          </a:p>
        </p:txBody>
      </p:sp>
    </p:spTree>
    <p:extLst>
      <p:ext uri="{BB962C8B-B14F-4D97-AF65-F5344CB8AC3E}">
        <p14:creationId xmlns:p14="http://schemas.microsoft.com/office/powerpoint/2010/main" val="14843115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1560" y="188640"/>
            <a:ext cx="7992888" cy="5632311"/>
          </a:xfrm>
          <a:prstGeom prst="rect">
            <a:avLst/>
          </a:prstGeom>
        </p:spPr>
        <p:txBody>
          <a:bodyPr wrap="square">
            <a:spAutoFit/>
          </a:bodyPr>
          <a:lstStyle/>
          <a:p>
            <a:r>
              <a:rPr lang="en-AU" sz="4000" dirty="0">
                <a:latin typeface="Tahoma" pitchFamily="34" charset="0"/>
                <a:ea typeface="Tahoma" pitchFamily="34" charset="0"/>
                <a:cs typeface="Tahoma" pitchFamily="34" charset="0"/>
              </a:rPr>
              <a:t> </a:t>
            </a:r>
            <a:endParaRPr lang="en-AU" sz="4000" dirty="0" smtClean="0">
              <a:latin typeface="Tahoma" pitchFamily="34" charset="0"/>
              <a:ea typeface="Tahoma" pitchFamily="34" charset="0"/>
              <a:cs typeface="Tahoma" pitchFamily="34" charset="0"/>
            </a:endParaRPr>
          </a:p>
          <a:p>
            <a:pPr algn="ctr"/>
            <a:r>
              <a:rPr lang="en-AU" sz="4000" dirty="0" smtClean="0">
                <a:latin typeface="Tahoma" pitchFamily="34" charset="0"/>
                <a:ea typeface="Tahoma" pitchFamily="34" charset="0"/>
                <a:cs typeface="Tahoma" pitchFamily="34" charset="0"/>
              </a:rPr>
              <a:t>A </a:t>
            </a:r>
            <a:r>
              <a:rPr lang="en-AU" sz="4000" dirty="0" err="1" smtClean="0">
                <a:latin typeface="Tahoma" pitchFamily="34" charset="0"/>
                <a:ea typeface="Tahoma" pitchFamily="34" charset="0"/>
                <a:cs typeface="Tahoma" pitchFamily="34" charset="0"/>
              </a:rPr>
              <a:t>Te</a:t>
            </a:r>
            <a:r>
              <a:rPr lang="en-AU" sz="4000" dirty="0" smtClean="0">
                <a:latin typeface="Tahoma" pitchFamily="34" charset="0"/>
                <a:ea typeface="Tahoma" pitchFamily="34" charset="0"/>
                <a:cs typeface="Tahoma" pitchFamily="34" charset="0"/>
              </a:rPr>
              <a:t> </a:t>
            </a:r>
            <a:r>
              <a:rPr lang="en-AU" sz="4000" dirty="0" err="1" smtClean="0">
                <a:latin typeface="Tahoma" pitchFamily="34" charset="0"/>
                <a:ea typeface="Tahoma" pitchFamily="34" charset="0"/>
                <a:cs typeface="Tahoma" pitchFamily="34" charset="0"/>
              </a:rPr>
              <a:t>Kotahitanga</a:t>
            </a:r>
            <a:r>
              <a:rPr lang="en-AU" sz="4000" dirty="0" smtClean="0">
                <a:latin typeface="Tahoma" pitchFamily="34" charset="0"/>
                <a:ea typeface="Tahoma" pitchFamily="34" charset="0"/>
                <a:cs typeface="Tahoma" pitchFamily="34" charset="0"/>
              </a:rPr>
              <a:t> facilitator’s </a:t>
            </a:r>
            <a:r>
              <a:rPr lang="en-AU" sz="4000" i="1" dirty="0" smtClean="0">
                <a:latin typeface="Tahoma" pitchFamily="34" charset="0"/>
                <a:ea typeface="Tahoma" pitchFamily="34" charset="0"/>
                <a:cs typeface="Tahoma" pitchFamily="34" charset="0"/>
              </a:rPr>
              <a:t>‘core </a:t>
            </a:r>
            <a:r>
              <a:rPr lang="en-AU" sz="4000" i="1" dirty="0">
                <a:latin typeface="Tahoma" pitchFamily="34" charset="0"/>
                <a:ea typeface="Tahoma" pitchFamily="34" charset="0"/>
                <a:cs typeface="Tahoma" pitchFamily="34" charset="0"/>
              </a:rPr>
              <a:t>business’ </a:t>
            </a:r>
            <a:r>
              <a:rPr lang="en-AU" sz="4000" i="1" dirty="0" smtClean="0">
                <a:latin typeface="Tahoma" pitchFamily="34" charset="0"/>
                <a:ea typeface="Tahoma" pitchFamily="34" charset="0"/>
                <a:cs typeface="Tahoma" pitchFamily="34" charset="0"/>
              </a:rPr>
              <a:t> </a:t>
            </a:r>
            <a:r>
              <a:rPr lang="en-AU" sz="4000" dirty="0" smtClean="0">
                <a:latin typeface="Tahoma" pitchFamily="34" charset="0"/>
                <a:ea typeface="Tahoma" pitchFamily="34" charset="0"/>
                <a:cs typeface="Tahoma" pitchFamily="34" charset="0"/>
              </a:rPr>
              <a:t>is to support teachers to </a:t>
            </a:r>
            <a:r>
              <a:rPr lang="en-AU" sz="4000" dirty="0">
                <a:latin typeface="Tahoma" pitchFamily="34" charset="0"/>
                <a:ea typeface="Tahoma" pitchFamily="34" charset="0"/>
                <a:cs typeface="Tahoma" pitchFamily="34" charset="0"/>
              </a:rPr>
              <a:t>develop an understanding of </a:t>
            </a:r>
            <a:r>
              <a:rPr lang="en-AU" sz="4000" b="1" dirty="0">
                <a:latin typeface="Tahoma" pitchFamily="34" charset="0"/>
                <a:ea typeface="Tahoma" pitchFamily="34" charset="0"/>
                <a:cs typeface="Tahoma" pitchFamily="34" charset="0"/>
              </a:rPr>
              <a:t>and </a:t>
            </a:r>
            <a:r>
              <a:rPr lang="en-AU" sz="4000" dirty="0">
                <a:latin typeface="Tahoma" pitchFamily="34" charset="0"/>
                <a:ea typeface="Tahoma" pitchFamily="34" charset="0"/>
                <a:cs typeface="Tahoma" pitchFamily="34" charset="0"/>
              </a:rPr>
              <a:t>the ability to create a </a:t>
            </a:r>
            <a:r>
              <a:rPr lang="en-AU" sz="4000" b="1" i="1" dirty="0">
                <a:latin typeface="Tahoma" pitchFamily="34" charset="0"/>
                <a:ea typeface="Tahoma" pitchFamily="34" charset="0"/>
                <a:cs typeface="Tahoma" pitchFamily="34" charset="0"/>
              </a:rPr>
              <a:t>culturally responsive pedagogy of relations</a:t>
            </a:r>
            <a:r>
              <a:rPr lang="en-AU" sz="4000" dirty="0">
                <a:latin typeface="Tahoma" pitchFamily="34" charset="0"/>
                <a:ea typeface="Tahoma" pitchFamily="34" charset="0"/>
                <a:cs typeface="Tahoma" pitchFamily="34" charset="0"/>
              </a:rPr>
              <a:t> </a:t>
            </a:r>
            <a:r>
              <a:rPr lang="en-AU" sz="4000" b="1" i="1" dirty="0">
                <a:latin typeface="Tahoma" pitchFamily="34" charset="0"/>
                <a:ea typeface="Tahoma" pitchFamily="34" charset="0"/>
                <a:cs typeface="Tahoma" pitchFamily="34" charset="0"/>
              </a:rPr>
              <a:t>(CRP of R)</a:t>
            </a:r>
            <a:r>
              <a:rPr lang="en-AU" sz="4000" dirty="0">
                <a:latin typeface="Tahoma" pitchFamily="34" charset="0"/>
                <a:ea typeface="Tahoma" pitchFamily="34" charset="0"/>
                <a:cs typeface="Tahoma" pitchFamily="34" charset="0"/>
              </a:rPr>
              <a:t> in their classrooms in order to improve outcomes for Māori students.</a:t>
            </a:r>
            <a:endParaRPr lang="en-NZ" sz="40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20210269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07604" y="375047"/>
            <a:ext cx="6912767" cy="923330"/>
          </a:xfrm>
          <a:prstGeom prst="rect">
            <a:avLst/>
          </a:prstGeom>
          <a:noFill/>
        </p:spPr>
        <p:txBody>
          <a:bodyPr wrap="square" lIns="91440" tIns="45720" rIns="91440" bIns="45720">
            <a:spAutoFit/>
          </a:bodyPr>
          <a:lstStyle/>
          <a:p>
            <a:pPr algn="ctr"/>
            <a:r>
              <a:rPr lang="en-US" sz="54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Aotearoa</a:t>
            </a:r>
            <a:r>
              <a:rPr lang="en-US" sz="5400" b="1">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5400" b="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New Zealand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8" name="Rectangle 7"/>
          <p:cNvSpPr/>
          <p:nvPr/>
        </p:nvSpPr>
        <p:spPr>
          <a:xfrm>
            <a:off x="755576" y="1760042"/>
            <a:ext cx="7416824" cy="923330"/>
          </a:xfrm>
          <a:prstGeom prst="rect">
            <a:avLst/>
          </a:prstGeom>
          <a:noFill/>
        </p:spPr>
        <p:txBody>
          <a:bodyPr wrap="square" lIns="91440" tIns="45720" rIns="91440" bIns="45720">
            <a:prstTxWarp prst="textTriangle">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Bicultural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9" name="Rectangle 8"/>
          <p:cNvSpPr/>
          <p:nvPr/>
        </p:nvSpPr>
        <p:spPr>
          <a:xfrm>
            <a:off x="6052951" y="2996952"/>
            <a:ext cx="677108" cy="2543941"/>
          </a:xfrm>
          <a:prstGeom prst="rect">
            <a:avLst/>
          </a:prstGeom>
          <a:noFill/>
        </p:spPr>
        <p:txBody>
          <a:bodyPr vert="vert"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3200" b="1" spc="50" dirty="0" smtClean="0">
                <a:ln w="11430">
                  <a:solidFill>
                    <a:sysClr val="windowText" lastClr="000000"/>
                  </a:solidFill>
                </a:ln>
                <a:solidFill>
                  <a:srgbClr val="00B050"/>
                </a:solidFill>
                <a:effectLst>
                  <a:outerShdw blurRad="76200" dist="50800" dir="5400000" algn="tl" rotWithShape="0">
                    <a:srgbClr val="000000">
                      <a:alpha val="65000"/>
                    </a:srgbClr>
                  </a:outerShdw>
                </a:effectLst>
              </a:rPr>
              <a:t>Multicultural</a:t>
            </a:r>
            <a:endParaRPr lang="en-US" sz="3200" b="1" cap="none" spc="50" dirty="0">
              <a:ln w="11430">
                <a:solidFill>
                  <a:sysClr val="windowText" lastClr="000000"/>
                </a:solidFill>
              </a:ln>
              <a:solidFill>
                <a:srgbClr val="00B050"/>
              </a:solidFill>
              <a:effectLst>
                <a:outerShdw blurRad="76200" dist="50800" dir="5400000" algn="tl" rotWithShape="0">
                  <a:srgbClr val="000000">
                    <a:alpha val="65000"/>
                  </a:srgbClr>
                </a:outerShdw>
              </a:effectLst>
            </a:endParaRPr>
          </a:p>
        </p:txBody>
      </p:sp>
      <p:sp>
        <p:nvSpPr>
          <p:cNvPr id="10" name="Rectangle 9"/>
          <p:cNvSpPr/>
          <p:nvPr/>
        </p:nvSpPr>
        <p:spPr>
          <a:xfrm>
            <a:off x="4638205" y="2996953"/>
            <a:ext cx="892552" cy="2543940"/>
          </a:xfrm>
          <a:prstGeom prst="rect">
            <a:avLst/>
          </a:prstGeom>
        </p:spPr>
        <p:txBody>
          <a:bodyPr vert="vert" wrap="square">
            <a:spAutoFit/>
          </a:bodyPr>
          <a:lstStyle/>
          <a:p>
            <a:pPr algn="ctr"/>
            <a:r>
              <a:rPr lang="en-US" sz="2800" b="1" spc="50" dirty="0">
                <a:ln w="11430">
                  <a:solidFill>
                    <a:sysClr val="windowText" lastClr="000000"/>
                  </a:solidFill>
                </a:ln>
                <a:solidFill>
                  <a:srgbClr val="00B050"/>
                </a:solidFill>
                <a:effectLst>
                  <a:outerShdw blurRad="76200" dist="50800" dir="5400000" algn="tl" rotWithShape="0">
                    <a:srgbClr val="000000">
                      <a:alpha val="65000"/>
                    </a:srgbClr>
                  </a:outerShdw>
                </a:effectLst>
                <a:latin typeface="Tahoma" pitchFamily="34" charset="0"/>
                <a:ea typeface="Tahoma" pitchFamily="34" charset="0"/>
                <a:cs typeface="Tahoma" pitchFamily="34" charset="0"/>
              </a:rPr>
              <a:t>Multicultural</a:t>
            </a:r>
          </a:p>
          <a:p>
            <a:pPr algn="ctr"/>
            <a:endParaRPr lang="en-US" b="1" spc="50" dirty="0">
              <a:ln w="11430">
                <a:solidFill>
                  <a:sysClr val="windowText" lastClr="000000"/>
                </a:solidFill>
              </a:ln>
              <a:solidFill>
                <a:srgbClr val="00B050"/>
              </a:solidFill>
              <a:effectLst>
                <a:outerShdw blurRad="76200" dist="50800" dir="5400000" algn="tl" rotWithShape="0">
                  <a:srgbClr val="000000">
                    <a:alpha val="65000"/>
                  </a:srgbClr>
                </a:outerShdw>
              </a:effectLst>
            </a:endParaRPr>
          </a:p>
        </p:txBody>
      </p:sp>
      <p:sp>
        <p:nvSpPr>
          <p:cNvPr id="11" name="Rectangle 10"/>
          <p:cNvSpPr/>
          <p:nvPr/>
        </p:nvSpPr>
        <p:spPr>
          <a:xfrm>
            <a:off x="3939917" y="3140967"/>
            <a:ext cx="677108" cy="2543941"/>
          </a:xfrm>
          <a:prstGeom prst="rect">
            <a:avLst/>
          </a:prstGeom>
          <a:noFill/>
        </p:spPr>
        <p:txBody>
          <a:bodyPr vert="vert"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3200" b="1" spc="50" dirty="0" smtClean="0">
                <a:ln w="11430">
                  <a:solidFill>
                    <a:sysClr val="windowText" lastClr="000000"/>
                  </a:solidFill>
                </a:ln>
                <a:solidFill>
                  <a:srgbClr val="00B050"/>
                </a:solidFill>
                <a:effectLst>
                  <a:outerShdw blurRad="76200" dist="50800" dir="5400000" algn="tl" rotWithShape="0">
                    <a:srgbClr val="000000">
                      <a:alpha val="65000"/>
                    </a:srgbClr>
                  </a:outerShdw>
                </a:effectLst>
              </a:rPr>
              <a:t>Multicultural</a:t>
            </a:r>
            <a:endParaRPr lang="en-US" sz="3200" b="1" cap="none" spc="50" dirty="0">
              <a:ln w="11430">
                <a:solidFill>
                  <a:sysClr val="windowText" lastClr="000000"/>
                </a:solidFill>
              </a:ln>
              <a:solidFill>
                <a:srgbClr val="00B050"/>
              </a:solidFill>
              <a:effectLst>
                <a:outerShdw blurRad="76200" dist="50800" dir="5400000" algn="tl" rotWithShape="0">
                  <a:srgbClr val="000000">
                    <a:alpha val="65000"/>
                  </a:srgbClr>
                </a:outerShdw>
              </a:effectLst>
            </a:endParaRPr>
          </a:p>
        </p:txBody>
      </p:sp>
      <p:sp>
        <p:nvSpPr>
          <p:cNvPr id="16" name="Rectangle 15"/>
          <p:cNvSpPr/>
          <p:nvPr/>
        </p:nvSpPr>
        <p:spPr>
          <a:xfrm>
            <a:off x="2977850" y="3131166"/>
            <a:ext cx="461665" cy="2409727"/>
          </a:xfrm>
          <a:prstGeom prst="rect">
            <a:avLst/>
          </a:prstGeom>
        </p:spPr>
        <p:txBody>
          <a:bodyPr vert="vert" wrap="square">
            <a:spAutoFit/>
          </a:bodyPr>
          <a:lstStyle/>
          <a:p>
            <a:pPr lvl="0" algn="ctr"/>
            <a:r>
              <a:rPr lang="en-US" b="1" spc="50" dirty="0">
                <a:ln w="11430">
                  <a:solidFill>
                    <a:sysClr val="windowText" lastClr="000000"/>
                  </a:solidFill>
                </a:ln>
                <a:solidFill>
                  <a:srgbClr val="00B050"/>
                </a:solidFill>
                <a:effectLst>
                  <a:outerShdw blurRad="76200" dist="50800" dir="5400000" algn="tl" rotWithShape="0">
                    <a:srgbClr val="000000">
                      <a:alpha val="65000"/>
                    </a:srgbClr>
                  </a:outerShdw>
                </a:effectLst>
                <a:latin typeface="Tahoma" pitchFamily="34" charset="0"/>
                <a:ea typeface="Tahoma" pitchFamily="34" charset="0"/>
                <a:cs typeface="Tahoma" pitchFamily="34" charset="0"/>
              </a:rPr>
              <a:t>Multicultural</a:t>
            </a:r>
          </a:p>
        </p:txBody>
      </p:sp>
      <p:sp>
        <p:nvSpPr>
          <p:cNvPr id="19" name="Rectangle 18"/>
          <p:cNvSpPr/>
          <p:nvPr/>
        </p:nvSpPr>
        <p:spPr>
          <a:xfrm>
            <a:off x="7020272" y="2852936"/>
            <a:ext cx="738664" cy="3515618"/>
          </a:xfrm>
          <a:prstGeom prst="rect">
            <a:avLst/>
          </a:prstGeom>
          <a:noFill/>
        </p:spPr>
        <p:txBody>
          <a:bodyPr vert="vert" wrap="square" lIns="91440" tIns="45720" rIns="91440" bIns="45720">
            <a:spAutoFit/>
          </a:bodyPr>
          <a:lstStyle/>
          <a:p>
            <a:pPr algn="ctr"/>
            <a:r>
              <a:rPr lang="en-US" sz="36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Tahoma" pitchFamily="34" charset="0"/>
                <a:ea typeface="Tahoma" pitchFamily="34" charset="0"/>
                <a:cs typeface="Tahoma" pitchFamily="34" charset="0"/>
              </a:rPr>
              <a:t>Multicultural</a:t>
            </a:r>
            <a:endParaRPr lang="en-NZ" sz="36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21" name="Rectangle 20"/>
          <p:cNvSpPr/>
          <p:nvPr/>
        </p:nvSpPr>
        <p:spPr>
          <a:xfrm>
            <a:off x="1672630" y="2965727"/>
            <a:ext cx="738664" cy="3082054"/>
          </a:xfrm>
          <a:prstGeom prst="rect">
            <a:avLst/>
          </a:prstGeom>
          <a:noFill/>
        </p:spPr>
        <p:txBody>
          <a:bodyPr vert="vert" wrap="square" lIns="91440" tIns="45720" rIns="91440" bIns="45720">
            <a:spAutoFit/>
          </a:bodyPr>
          <a:lstStyle/>
          <a:p>
            <a:pPr algn="ctr"/>
            <a:r>
              <a:rPr lang="en-US" sz="36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Tahoma" pitchFamily="34" charset="0"/>
                <a:ea typeface="Tahoma" pitchFamily="34" charset="0"/>
                <a:cs typeface="Tahoma" pitchFamily="34" charset="0"/>
              </a:rPr>
              <a:t>Multicultural</a:t>
            </a:r>
            <a:endParaRPr lang="en-NZ" sz="36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extLst>
      <p:ext uri="{BB962C8B-B14F-4D97-AF65-F5344CB8AC3E}">
        <p14:creationId xmlns:p14="http://schemas.microsoft.com/office/powerpoint/2010/main" val="10606129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71600" y="836712"/>
            <a:ext cx="7056784" cy="4278094"/>
          </a:xfrm>
          <a:prstGeom prst="rect">
            <a:avLst/>
          </a:prstGeom>
        </p:spPr>
        <p:txBody>
          <a:bodyPr wrap="square">
            <a:spAutoFit/>
          </a:bodyPr>
          <a:lstStyle/>
          <a:p>
            <a:endParaRPr lang="en-AU" sz="3200" dirty="0" smtClean="0">
              <a:latin typeface="Tahoma" pitchFamily="34" charset="0"/>
              <a:ea typeface="Tahoma" pitchFamily="34" charset="0"/>
              <a:cs typeface="Tahoma" pitchFamily="34" charset="0"/>
            </a:endParaRPr>
          </a:p>
          <a:p>
            <a:pPr algn="ctr"/>
            <a:r>
              <a:rPr lang="en-AU" sz="4800" dirty="0" smtClean="0">
                <a:latin typeface="Tahoma" pitchFamily="34" charset="0"/>
                <a:ea typeface="Tahoma" pitchFamily="34" charset="0"/>
                <a:cs typeface="Tahoma" pitchFamily="34" charset="0"/>
              </a:rPr>
              <a:t>But </a:t>
            </a:r>
            <a:r>
              <a:rPr lang="en-AU" sz="4800" dirty="0">
                <a:latin typeface="Tahoma" pitchFamily="34" charset="0"/>
                <a:ea typeface="Tahoma" pitchFamily="34" charset="0"/>
                <a:cs typeface="Tahoma" pitchFamily="34" charset="0"/>
              </a:rPr>
              <a:t>what exactly is meant by the term a </a:t>
            </a:r>
            <a:r>
              <a:rPr lang="en-AU" sz="4800" b="1" i="1" dirty="0">
                <a:latin typeface="Tahoma" pitchFamily="34" charset="0"/>
                <a:ea typeface="Tahoma" pitchFamily="34" charset="0"/>
                <a:cs typeface="Tahoma" pitchFamily="34" charset="0"/>
              </a:rPr>
              <a:t>culturally responsive pedagogy of relations</a:t>
            </a:r>
            <a:r>
              <a:rPr lang="en-AU" sz="4800" b="1" dirty="0">
                <a:latin typeface="Tahoma" pitchFamily="34" charset="0"/>
                <a:ea typeface="Tahoma" pitchFamily="34" charset="0"/>
                <a:cs typeface="Tahoma" pitchFamily="34" charset="0"/>
              </a:rPr>
              <a:t>?</a:t>
            </a:r>
            <a:endParaRPr lang="en-NZ" sz="48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40224136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4000" b="1" dirty="0" smtClean="0">
                <a:latin typeface="Tahoma" pitchFamily="34" charset="0"/>
                <a:ea typeface="Tahoma" pitchFamily="34" charset="0"/>
                <a:cs typeface="Tahoma" pitchFamily="34" charset="0"/>
              </a:rPr>
              <a:t>Culturally responsive pedagogy</a:t>
            </a:r>
            <a:r>
              <a:rPr lang="en-NZ" dirty="0" smtClean="0"/>
              <a:t/>
            </a:r>
            <a:br>
              <a:rPr lang="en-NZ" dirty="0" smtClean="0"/>
            </a:br>
            <a:r>
              <a:rPr lang="en-NZ" sz="1200" dirty="0" smtClean="0"/>
              <a:t>239,000 hits in 39 </a:t>
            </a:r>
            <a:r>
              <a:rPr lang="en-NZ" sz="1200" dirty="0" err="1" smtClean="0"/>
              <a:t>secs</a:t>
            </a:r>
            <a:endParaRPr lang="en-NZ"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43608" y="1268760"/>
            <a:ext cx="7200800" cy="5112568"/>
          </a:xfrm>
        </p:spPr>
      </p:pic>
    </p:spTree>
    <p:extLst>
      <p:ext uri="{BB962C8B-B14F-4D97-AF65-F5344CB8AC3E}">
        <p14:creationId xmlns:p14="http://schemas.microsoft.com/office/powerpoint/2010/main" val="28542898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229600" cy="1143000"/>
          </a:xfrm>
        </p:spPr>
        <p:txBody>
          <a:bodyPr>
            <a:normAutofit fontScale="90000"/>
          </a:bodyPr>
          <a:lstStyle/>
          <a:p>
            <a:r>
              <a:rPr lang="en-NZ" sz="4000" b="1" dirty="0" smtClean="0">
                <a:latin typeface="Tahoma" pitchFamily="34" charset="0"/>
                <a:ea typeface="Tahoma" pitchFamily="34" charset="0"/>
                <a:cs typeface="Tahoma" pitchFamily="34" charset="0"/>
              </a:rPr>
              <a:t>Culturally responsive pedagogy of relations </a:t>
            </a:r>
            <a:r>
              <a:rPr lang="en-NZ" b="1" dirty="0" smtClean="0">
                <a:latin typeface="Tahoma" pitchFamily="34" charset="0"/>
                <a:ea typeface="Tahoma" pitchFamily="34" charset="0"/>
                <a:cs typeface="Tahoma" pitchFamily="34" charset="0"/>
              </a:rPr>
              <a:t/>
            </a:r>
            <a:br>
              <a:rPr lang="en-NZ" b="1" dirty="0" smtClean="0">
                <a:latin typeface="Tahoma" pitchFamily="34" charset="0"/>
                <a:ea typeface="Tahoma" pitchFamily="34" charset="0"/>
                <a:cs typeface="Tahoma" pitchFamily="34" charset="0"/>
              </a:rPr>
            </a:br>
            <a:r>
              <a:rPr lang="en-NZ" sz="1300" dirty="0" smtClean="0"/>
              <a:t>49,000 hits in 39 </a:t>
            </a:r>
            <a:r>
              <a:rPr lang="en-NZ" sz="1300" dirty="0" err="1" smtClean="0"/>
              <a:t>secs</a:t>
            </a:r>
            <a:endParaRPr lang="en-NZ" sz="1300"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55576" y="1556792"/>
            <a:ext cx="7776864" cy="4824536"/>
          </a:xfrm>
        </p:spPr>
      </p:pic>
    </p:spTree>
    <p:extLst>
      <p:ext uri="{BB962C8B-B14F-4D97-AF65-F5344CB8AC3E}">
        <p14:creationId xmlns:p14="http://schemas.microsoft.com/office/powerpoint/2010/main" val="31896169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
            </a:r>
            <a:br>
              <a:rPr lang="en-NZ" dirty="0" smtClean="0"/>
            </a:br>
            <a:r>
              <a:rPr lang="en-NZ" dirty="0"/>
              <a:t/>
            </a:r>
            <a:br>
              <a:rPr lang="en-NZ" dirty="0"/>
            </a:br>
            <a:r>
              <a:rPr lang="en-NZ" dirty="0" smtClean="0"/>
              <a:t/>
            </a:r>
            <a:br>
              <a:rPr lang="en-NZ" dirty="0" smtClean="0"/>
            </a:br>
            <a:r>
              <a:rPr lang="en-NZ" dirty="0" smtClean="0"/>
              <a:t/>
            </a:r>
            <a:br>
              <a:rPr lang="en-NZ" dirty="0" smtClean="0"/>
            </a:br>
            <a:r>
              <a:rPr lang="en-NZ" dirty="0"/>
              <a:t/>
            </a:r>
            <a:br>
              <a:rPr lang="en-NZ" dirty="0"/>
            </a:br>
            <a:r>
              <a:rPr lang="en-NZ" dirty="0" smtClean="0"/>
              <a:t/>
            </a:r>
            <a:br>
              <a:rPr lang="en-NZ" dirty="0" smtClean="0"/>
            </a:br>
            <a:r>
              <a:rPr lang="en-NZ" dirty="0" smtClean="0"/>
              <a:t/>
            </a:r>
            <a:br>
              <a:rPr lang="en-NZ" dirty="0" smtClean="0"/>
            </a:br>
            <a:r>
              <a:rPr lang="en-NZ" dirty="0"/>
              <a:t/>
            </a:r>
            <a:br>
              <a:rPr lang="en-NZ" dirty="0"/>
            </a:br>
            <a:r>
              <a:rPr lang="en-NZ" sz="4000" b="1" dirty="0" err="1" smtClean="0">
                <a:latin typeface="Tahoma" pitchFamily="34" charset="0"/>
                <a:ea typeface="Tahoma" pitchFamily="34" charset="0"/>
                <a:cs typeface="Tahoma" pitchFamily="34" charset="0"/>
              </a:rPr>
              <a:t>R.Bishop</a:t>
            </a:r>
            <a:r>
              <a:rPr lang="en-NZ" sz="4000" b="1" dirty="0">
                <a:latin typeface="Tahoma" pitchFamily="34" charset="0"/>
                <a:ea typeface="Tahoma" pitchFamily="34" charset="0"/>
                <a:cs typeface="Tahoma" pitchFamily="34" charset="0"/>
              </a:rPr>
              <a:t>, </a:t>
            </a:r>
            <a:r>
              <a:rPr lang="en-NZ" sz="4000" b="1" dirty="0" err="1">
                <a:latin typeface="Tahoma" pitchFamily="34" charset="0"/>
                <a:ea typeface="Tahoma" pitchFamily="34" charset="0"/>
                <a:cs typeface="Tahoma" pitchFamily="34" charset="0"/>
              </a:rPr>
              <a:t>M.Berryman</a:t>
            </a:r>
            <a:r>
              <a:rPr lang="en-NZ" sz="4000" b="1" dirty="0">
                <a:latin typeface="Tahoma" pitchFamily="34" charset="0"/>
                <a:ea typeface="Tahoma" pitchFamily="34" charset="0"/>
                <a:cs typeface="Tahoma" pitchFamily="34" charset="0"/>
              </a:rPr>
              <a:t>, </a:t>
            </a:r>
            <a:r>
              <a:rPr lang="en-NZ" sz="4000" b="1" dirty="0" err="1">
                <a:latin typeface="Tahoma" pitchFamily="34" charset="0"/>
                <a:ea typeface="Tahoma" pitchFamily="34" charset="0"/>
                <a:cs typeface="Tahoma" pitchFamily="34" charset="0"/>
              </a:rPr>
              <a:t>T.Cavanagh</a:t>
            </a:r>
            <a:r>
              <a:rPr lang="en-NZ" sz="4000" b="1" dirty="0">
                <a:latin typeface="Tahoma" pitchFamily="34" charset="0"/>
                <a:ea typeface="Tahoma" pitchFamily="34" charset="0"/>
                <a:cs typeface="Tahoma" pitchFamily="34" charset="0"/>
              </a:rPr>
              <a:t> and </a:t>
            </a:r>
            <a:r>
              <a:rPr lang="en-NZ" sz="4000" b="1" dirty="0" err="1" smtClean="0">
                <a:latin typeface="Tahoma" pitchFamily="34" charset="0"/>
                <a:ea typeface="Tahoma" pitchFamily="34" charset="0"/>
                <a:cs typeface="Tahoma" pitchFamily="34" charset="0"/>
              </a:rPr>
              <a:t>L.Teddy</a:t>
            </a:r>
            <a:r>
              <a:rPr lang="en-NZ" sz="4000" b="1" dirty="0" smtClean="0">
                <a:latin typeface="Tahoma" pitchFamily="34" charset="0"/>
                <a:ea typeface="Tahoma" pitchFamily="34" charset="0"/>
                <a:cs typeface="Tahoma" pitchFamily="34" charset="0"/>
              </a:rPr>
              <a:t> </a:t>
            </a:r>
            <a:r>
              <a:rPr lang="en-NZ" sz="4000" b="1" dirty="0">
                <a:latin typeface="Tahoma" pitchFamily="34" charset="0"/>
                <a:ea typeface="Tahoma" pitchFamily="34" charset="0"/>
                <a:cs typeface="Tahoma" pitchFamily="34" charset="0"/>
              </a:rPr>
              <a:t>(2007</a:t>
            </a:r>
            <a:r>
              <a:rPr lang="en-NZ" sz="4000" b="1" dirty="0" smtClean="0">
                <a:latin typeface="Tahoma" pitchFamily="34" charset="0"/>
                <a:ea typeface="Tahoma" pitchFamily="34" charset="0"/>
                <a:cs typeface="Tahoma" pitchFamily="34" charset="0"/>
              </a:rPr>
              <a:t>)</a:t>
            </a:r>
            <a:r>
              <a:rPr lang="en-NZ" b="1" dirty="0" smtClean="0"/>
              <a:t/>
            </a:r>
            <a:br>
              <a:rPr lang="en-NZ" b="1" dirty="0" smtClean="0"/>
            </a:br>
            <a:r>
              <a:rPr lang="en-NZ" dirty="0"/>
              <a:t/>
            </a:r>
            <a:br>
              <a:rPr lang="en-NZ" dirty="0"/>
            </a:br>
            <a:r>
              <a:rPr lang="en-NZ" sz="3600" dirty="0" smtClean="0">
                <a:latin typeface="Tahoma" pitchFamily="34" charset="0"/>
                <a:ea typeface="Tahoma" pitchFamily="34" charset="0"/>
                <a:cs typeface="Tahoma" pitchFamily="34" charset="0"/>
              </a:rPr>
              <a:t>A culturally responsive pedagogy of relations </a:t>
            </a:r>
            <a:r>
              <a:rPr lang="en-NZ" sz="3600" dirty="0">
                <a:latin typeface="Tahoma" pitchFamily="34" charset="0"/>
                <a:ea typeface="Tahoma" pitchFamily="34" charset="0"/>
                <a:cs typeface="Tahoma" pitchFamily="34" charset="0"/>
              </a:rPr>
              <a:t>is one where teachers: </a:t>
            </a:r>
            <a:r>
              <a:rPr lang="en-NZ" sz="3600" dirty="0" smtClean="0">
                <a:latin typeface="Tahoma" pitchFamily="34" charset="0"/>
                <a:ea typeface="Tahoma" pitchFamily="34" charset="0"/>
                <a:cs typeface="Tahoma" pitchFamily="34" charset="0"/>
              </a:rPr>
              <a:t/>
            </a:r>
            <a:br>
              <a:rPr lang="en-NZ" sz="3600" dirty="0" smtClean="0">
                <a:latin typeface="Tahoma" pitchFamily="34" charset="0"/>
                <a:ea typeface="Tahoma" pitchFamily="34" charset="0"/>
                <a:cs typeface="Tahoma" pitchFamily="34" charset="0"/>
              </a:rPr>
            </a:br>
            <a:r>
              <a:rPr lang="en-NZ" sz="3600" dirty="0" smtClean="0">
                <a:latin typeface="Tahoma" pitchFamily="34" charset="0"/>
                <a:ea typeface="Tahoma" pitchFamily="34" charset="0"/>
                <a:cs typeface="Tahoma" pitchFamily="34" charset="0"/>
              </a:rPr>
              <a:t>c</a:t>
            </a:r>
            <a:r>
              <a:rPr lang="en-AU" sz="3600" dirty="0" err="1" smtClean="0">
                <a:latin typeface="Tahoma" pitchFamily="34" charset="0"/>
                <a:ea typeface="Tahoma" pitchFamily="34" charset="0"/>
                <a:cs typeface="Tahoma" pitchFamily="34" charset="0"/>
              </a:rPr>
              <a:t>reate</a:t>
            </a:r>
            <a:r>
              <a:rPr lang="en-AU" sz="3600" dirty="0" smtClean="0">
                <a:latin typeface="Tahoma" pitchFamily="34" charset="0"/>
                <a:ea typeface="Tahoma" pitchFamily="34" charset="0"/>
                <a:cs typeface="Tahoma" pitchFamily="34" charset="0"/>
              </a:rPr>
              <a:t> </a:t>
            </a:r>
            <a:r>
              <a:rPr lang="en-AU" sz="3600" dirty="0">
                <a:latin typeface="Tahoma" pitchFamily="34" charset="0"/>
                <a:ea typeface="Tahoma" pitchFamily="34" charset="0"/>
                <a:cs typeface="Tahoma" pitchFamily="34" charset="0"/>
              </a:rPr>
              <a:t>learning contexts that will address the learning engagement and improve the achievement of Māori students by developing learning - teaching relationships where the following notions are paramount</a:t>
            </a:r>
            <a:r>
              <a:rPr lang="en-AU" sz="3600" dirty="0" smtClean="0">
                <a:latin typeface="Tahoma" pitchFamily="34" charset="0"/>
                <a:ea typeface="Tahoma" pitchFamily="34" charset="0"/>
                <a:cs typeface="Tahoma" pitchFamily="34" charset="0"/>
              </a:rPr>
              <a:t>.</a:t>
            </a:r>
            <a:r>
              <a:rPr lang="en-NZ" dirty="0"/>
              <a:t/>
            </a:r>
            <a:br>
              <a:rPr lang="en-NZ" dirty="0"/>
            </a:br>
            <a:endParaRPr lang="en-NZ" dirty="0"/>
          </a:p>
        </p:txBody>
      </p:sp>
    </p:spTree>
    <p:extLst>
      <p:ext uri="{BB962C8B-B14F-4D97-AF65-F5344CB8AC3E}">
        <p14:creationId xmlns:p14="http://schemas.microsoft.com/office/powerpoint/2010/main" val="349516848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235</TotalTime>
  <Words>1716</Words>
  <Application>Microsoft Office PowerPoint</Application>
  <PresentationFormat>On-screen Show (4:3)</PresentationFormat>
  <Paragraphs>214</Paragraphs>
  <Slides>34</Slides>
  <Notes>34</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Culture Counts  Power sharing in the  English Classroom</vt:lpstr>
      <vt:lpstr>Learning intention: </vt:lpstr>
      <vt:lpstr>Success criteria: </vt:lpstr>
      <vt:lpstr>PowerPoint Presentation</vt:lpstr>
      <vt:lpstr>PowerPoint Presentation</vt:lpstr>
      <vt:lpstr>PowerPoint Presentation</vt:lpstr>
      <vt:lpstr>Culturally responsive pedagogy 239,000 hits in 39 secs</vt:lpstr>
      <vt:lpstr>Culturally responsive pedagogy of relations  49,000 hits in 39 secs</vt:lpstr>
      <vt:lpstr>        R.Bishop, M.Berryman, T.Cavanagh and L.Teddy (2007)  A culturally responsive pedagogy of relations is one where teachers:  create learning contexts that will address the learning engagement and improve the achievement of Māori students by developing learning - teaching relationships where the following notions are paramount. </vt:lpstr>
      <vt:lpstr>Where power is shared:</vt:lpstr>
      <vt:lpstr>Where culture counts: </vt:lpstr>
      <vt:lpstr>Where learning is interactive and dialogic:</vt:lpstr>
      <vt:lpstr> Where connectedness is fundamental to relations:</vt:lpstr>
      <vt:lpstr> Where there is a common vision: </vt:lpstr>
      <vt:lpstr>PowerPoint Presentation</vt:lpstr>
      <vt:lpstr>PowerPoint Presentation</vt:lpstr>
      <vt:lpstr>As a classroom teacher…</vt:lpstr>
      <vt:lpstr>PowerPoint Presentation</vt:lpstr>
      <vt:lpstr>PowerPoint Presentation</vt:lpstr>
      <vt:lpstr>PowerPoint Presentation</vt:lpstr>
      <vt:lpstr>PowerPoint Presentation</vt:lpstr>
      <vt:lpstr>PowerPoint Presentation</vt:lpstr>
      <vt:lpstr> Jane's story  </vt:lpstr>
      <vt:lpstr>As an HOD/HOL…..</vt:lpstr>
      <vt:lpstr>Links to the NZC</vt:lpstr>
      <vt:lpstr>PowerPoint Presentation</vt:lpstr>
      <vt:lpstr>PowerPoint Presentation</vt:lpstr>
      <vt:lpstr>Links to Ka hikitia (Managing for Success: Maori Education Strategy 2008 – 2012) </vt:lpstr>
      <vt:lpstr>PowerPoint Presentation</vt:lpstr>
      <vt:lpstr>JGeek – Maori Boy</vt:lpstr>
      <vt:lpstr>Student Responses</vt:lpstr>
      <vt:lpstr>Student responses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Culture Counts  Power sharing in the  English Classroom</dc:title>
  <dc:creator>a.cleary</dc:creator>
  <cp:lastModifiedBy>a.cleary</cp:lastModifiedBy>
  <cp:revision>37</cp:revision>
  <cp:lastPrinted>2011-04-15T00:14:32Z</cp:lastPrinted>
  <dcterms:created xsi:type="dcterms:W3CDTF">2011-04-05T09:19:07Z</dcterms:created>
  <dcterms:modified xsi:type="dcterms:W3CDTF">2011-04-15T00:15:37Z</dcterms:modified>
</cp:coreProperties>
</file>